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media/image3.jpeg" ContentType="image/jpeg"/>
  <Override PartName="/ppt/media/image4.jpeg" ContentType="image/jpeg"/>
  <Override PartName="/ppt/media/image5.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6.jpeg" ContentType="image/jpeg"/>
  <Override PartName="/ppt/notesSlides/notesSlide6.xml" ContentType="application/vnd.openxmlformats-officedocument.presentationml.notesSlide+xml"/>
  <Override PartName="/ppt/media/image7.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8.jpeg" ContentType="image/jpeg"/>
  <Override PartName="/ppt/notesSlides/notesSlide10.xml" ContentType="application/vnd.openxmlformats-officedocument.presentationml.notesSlide+xml"/>
  <Override PartName="/ppt/media/image9.jpeg" ContentType="image/jpeg"/>
  <Override PartName="/ppt/notesSlides/notesSlide11.xml" ContentType="application/vnd.openxmlformats-officedocument.presentationml.notesSlide+xml"/>
  <Override PartName="/ppt/media/image10.jpeg" ContentType="image/jpeg"/>
  <Override PartName="/ppt/notesSlides/notesSlide12.xml" ContentType="application/vnd.openxmlformats-officedocument.presentationml.notesSlide+xml"/>
  <Override PartName="/ppt/media/image11.jpeg" ContentType="image/jpeg"/>
  <Override PartName="/ppt/notesSlides/notesSlide13.xml" ContentType="application/vnd.openxmlformats-officedocument.presentationml.notesSlide+xml"/>
  <Override PartName="/ppt/media/image12.jpeg" ContentType="image/jpeg"/>
  <Override PartName="/ppt/notesSlides/notesSlide14.xml" ContentType="application/vnd.openxmlformats-officedocument.presentationml.notesSlide+xml"/>
  <Override PartName="/ppt/media/image13.jpeg" ContentType="image/jpeg"/>
  <Override PartName="/ppt/media/image14.jpeg" ContentType="image/jpeg"/>
  <Override PartName="/ppt/notesSlides/notesSlide15.xml" ContentType="application/vnd.openxmlformats-officedocument.presentationml.notesSlide+xml"/>
  <Override PartName="/ppt/media/image15.jpeg" ContentType="image/jpeg"/>
  <Override PartName="/ppt/notesSlides/notesSlide16.xml" ContentType="application/vnd.openxmlformats-officedocument.presentationml.notesSlide+xml"/>
  <Override PartName="/ppt/media/image16.jpeg" ContentType="image/jpeg"/>
  <Override PartName="/ppt/notesSlides/notesSlide17.xml" ContentType="application/vnd.openxmlformats-officedocument.presentationml.notesSlide+xml"/>
  <Override PartName="/ppt/media/image17.jpe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18.jpeg" ContentType="image/jpeg"/>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media/image19.jpeg" ContentType="image/jpeg"/>
  <Override PartName="/ppt/notesSlides/notesSlide52.xml" ContentType="application/vnd.openxmlformats-officedocument.presentationml.notesSlide+xml"/>
  <Override PartName="/ppt/media/image20.jpeg" ContentType="image/jpeg"/>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media/image21.jpeg" ContentType="image/jpeg"/>
  <Override PartName="/ppt/notesSlides/notesSlide56.xml" ContentType="application/vnd.openxmlformats-officedocument.presentationml.notesSlide+xml"/>
  <Override PartName="/ppt/media/image2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2" name="Shape 152"/>
          <p:cNvSpPr/>
          <p:nvPr>
            <p:ph type="sldImg"/>
          </p:nvPr>
        </p:nvSpPr>
        <p:spPr>
          <a:xfrm>
            <a:off x="1143000" y="685800"/>
            <a:ext cx="4572000" cy="3429000"/>
          </a:xfrm>
          <a:prstGeom prst="rect">
            <a:avLst/>
          </a:prstGeom>
        </p:spPr>
        <p:txBody>
          <a:bodyPr/>
          <a:lstStyle/>
          <a:p>
            <a:pPr/>
          </a:p>
        </p:txBody>
      </p:sp>
      <p:sp>
        <p:nvSpPr>
          <p:cNvPr id="153" name="Shape 15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 Id="rId3" Type="http://schemas.openxmlformats.org/officeDocument/2006/relationships/hyperlink" Target="https://www.huffpost.com/entry/virginia-kkk-fliers_n_5008647" TargetMode="External"/></Relationships>

</file>

<file path=ppt/notesSlides/_rels/notesSlide54.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 Id="rId3" Type="http://schemas.openxmlformats.org/officeDocument/2006/relationships/hyperlink" Target="http://rochelleterman.com/wp-content/uploads/2014/08/Manuscript.pdf" TargetMode="External"/><Relationship Id="rId4" Type="http://schemas.openxmlformats.org/officeDocument/2006/relationships/hyperlink" Target="https://www.washingtonpost.com/news/monkey-cage/wp/2017/05/05/the-news-media-offer-slanted-coverage-of-muslim-countries-treatment-of-women/?utm_term=.fa9790d5ada7" TargetMode="External"/></Relationships>

</file>

<file path=ppt/notesSlides/_rels/notesSlide56.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 Id="rId3" Type="http://schemas.openxmlformats.org/officeDocument/2006/relationships/hyperlink" Target="https://www.washingtonpost.com/news/monkey-cage/wp/2017/05/05/the-news-media-offer-slanted-coverage-of-muslim-countries-treatment-of-women/?utm_term=.fa9790d5ada7" TargetMode="Externa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a:p>
        </p:txBody>
      </p:sp>
      <p:sp>
        <p:nvSpPr>
          <p:cNvPr id="157" name="Shape 157"/>
          <p:cNvSpPr/>
          <p:nvPr>
            <p:ph type="body" sz="quarter" idx="1"/>
          </p:nvPr>
        </p:nvSpPr>
        <p:spPr>
          <a:prstGeom prst="rect">
            <a:avLst/>
          </a:prstGeom>
        </p:spPr>
        <p:txBody>
          <a:bodyPr/>
          <a:lstStyle/>
          <a:p>
            <a:pPr/>
            <a:r>
              <a:t>Today the challenges are many.  From the protection of rights, to the building of bridges between communities, to community development, it can be a bit overwhelming to know where to start.</a:t>
            </a:r>
          </a:p>
          <a:p>
            <a:pPr/>
          </a:p>
          <a:p>
            <a:pPr/>
            <a:r>
              <a:t>ISPU, alongside a whole network of committed organizations and people, is here working for you. And we have a unique niche and platform. I am excited to share our work with you today.</a:t>
            </a:r>
          </a:p>
          <a:p>
            <a:pPr/>
          </a:p>
          <a:p>
            <a:pPr/>
            <a:r>
              <a:t>I am going to start with some scenarios and get you thinking about what all these scenarios might have in common:</a:t>
            </a:r>
          </a:p>
          <a:p>
            <a:pPr marL="174707" indent="-174707">
              <a:buSzPct val="100000"/>
              <a:buFont typeface="Arial"/>
              <a:buChar char="•"/>
            </a:pPr>
            <a:r>
              <a:t>A mosque in Michigan is trying to get zoning permission and having terrible trouble.  While they have engaged a lawyer, they are seeking concrete tools to help them best prepare and ultimately win their hearings.</a:t>
            </a:r>
          </a:p>
          <a:p>
            <a:pPr marL="174707" indent="-174707">
              <a:buSzPct val="100000"/>
              <a:buFont typeface="Arial"/>
              <a:buChar char="•"/>
            </a:pPr>
            <a:r>
              <a:t>A journalist is planning on writing a series for the New York Times about Muslim life in America and wants to decide what issues to focus on and how to cover them.</a:t>
            </a:r>
          </a:p>
          <a:p>
            <a:pPr marL="174707" indent="-174707">
              <a:buSzPct val="100000"/>
              <a:buFont typeface="Arial"/>
              <a:buChar char="•"/>
            </a:pPr>
            <a:r>
              <a:t>A Senator is introducing and reintroducing a Religious Freedom Bill to bar discrimination against Muslims coming to the US and he needs some data and information to help convince others to pass this bill.</a:t>
            </a:r>
          </a:p>
          <a:p>
            <a:pPr marL="174707" indent="-174707">
              <a:buSzPct val="100000"/>
              <a:buFont typeface="Arial"/>
              <a:buChar char="•"/>
            </a:pPr>
            <a:r>
              <a:t>A mosque in Cedar Rapids wants to better serve their congregants, becoming more inclusive, engaging young people and providing needed services, but needs guidance on how.</a:t>
            </a:r>
          </a:p>
          <a:p>
            <a:pPr marL="174707" indent="-174707">
              <a:buSzPct val="100000"/>
              <a:buFont typeface="Arial"/>
              <a:buChar char="•"/>
            </a:pPr>
            <a:r>
              <a:t>A group of Muslim leaders is writing a letter to then President-Elect Trump and want to use reliable data points.</a:t>
            </a:r>
          </a:p>
          <a:p>
            <a:pPr marL="174707" indent="-174707">
              <a:buSzPct val="100000"/>
              <a:buFont typeface="Arial"/>
              <a:buChar char="•"/>
            </a:pPr>
            <a:r>
              <a:t>An advocate is meeting with their State elected official and before heading to the meeting, wants to know where the official stands on certain issue areas including anti-Muslim measures.</a:t>
            </a:r>
          </a:p>
          <a:p>
            <a:pPr marL="174707" indent="-174707">
              <a:buSzPct val="100000"/>
              <a:buFont typeface="Arial"/>
              <a:buChar char="•"/>
            </a:pPr>
            <a:r>
              <a:t>The American Federation of Teachers was trying to address anti-Muslim incidents, rhetoric and bullying in schools and needed data and stories.</a:t>
            </a:r>
          </a:p>
          <a:p>
            <a:pPr marL="174707" indent="-174707">
              <a:buSzPct val="100000"/>
              <a:buFont typeface="Arial"/>
              <a:buChar char="•"/>
            </a:pPr>
          </a:p>
          <a:p>
            <a:pPr/>
            <a:r>
              <a:t>What they all have in common is ……….</a:t>
            </a:r>
          </a:p>
          <a:p>
            <a:pPr/>
          </a:p>
          <a:p>
            <a:pPr/>
            <a:r>
              <a:t>They came to us.  They used our research.  They used our data.  They used our case studies, and tools, and resources.  They used us as a go-to expert on American Muslims and a reliable source of information to help them in their own important work.</a:t>
            </a:r>
          </a:p>
          <a:p>
            <a:pPr/>
          </a:p>
          <a:p>
            <a:pPr/>
            <a:r>
              <a:t>And this is the crux of what we do.  Through our research and the sharing of that research, we POWER the work of so many important efforts.  </a:t>
            </a:r>
          </a:p>
          <a:p>
            <a:pPr marL="174707" indent="-174707">
              <a:buSzPct val="100000"/>
              <a:buFont typeface="Arial"/>
              <a:buChar char="•"/>
            </a:pPr>
            <a:r>
              <a:t>Our research provides data points to back up arguments or quantify a problem.</a:t>
            </a:r>
          </a:p>
          <a:p>
            <a:pPr marL="174707" indent="-174707">
              <a:buSzPct val="100000"/>
              <a:buFont typeface="Arial"/>
              <a:buChar char="•"/>
            </a:pPr>
            <a:r>
              <a:t>Our research highlights case studies of successful models that can be adapted.</a:t>
            </a:r>
          </a:p>
          <a:p>
            <a:pPr marL="174707" indent="-174707">
              <a:buSzPct val="100000"/>
              <a:buFont typeface="Arial"/>
              <a:buChar char="•"/>
            </a:pPr>
            <a:r>
              <a:t>Our research provides analysis to inform decisions or actions.</a:t>
            </a:r>
          </a:p>
          <a:p>
            <a:pPr marL="174707" indent="-174707">
              <a:buSzPct val="100000"/>
              <a:buFont typeface="Arial"/>
              <a:buChar char="•"/>
            </a:pPr>
          </a:p>
          <a:p>
            <a:pPr/>
            <a:r>
              <a:t>Ultimately our research helps others do what they do smarter and more effectively.</a:t>
            </a:r>
          </a:p>
          <a:p>
            <a:pPr/>
          </a:p>
          <a:p>
            <a:pPr/>
            <a:r>
              <a:t>We are:</a:t>
            </a:r>
          </a:p>
          <a:p>
            <a:pPr marL="171450" indent="-171450">
              <a:buSzPct val="100000"/>
              <a:buChar char="-"/>
            </a:pPr>
            <a:r>
              <a:t>proactive, rather than reactive</a:t>
            </a:r>
          </a:p>
          <a:p>
            <a:pPr marL="171450" indent="-171450">
              <a:buSzPct val="100000"/>
              <a:buChar char="-"/>
            </a:pPr>
            <a:r>
              <a:t>Lay a foundation to address root causes of problems, rather than putting a bandaid on symptoms of problems</a:t>
            </a:r>
          </a:p>
          <a:p>
            <a:pPr marL="171450" indent="-171450">
              <a:buSzPct val="100000"/>
              <a:buChar char="-"/>
            </a:pPr>
            <a:r>
              <a:t>Collaborative, not duplicative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lvl1pPr>
              <a:lnSpc>
                <a:spcPct val="115000"/>
              </a:lnSpc>
            </a:lvl1pPr>
          </a:lstStyle>
          <a:p>
            <a:pPr/>
            <a:r>
              <a:t>I would like to introduce you to Doctor Mahmood Hai, who is one of the nation’s leaders in the developing greenlight laser technology. Greenlight laser technology is an innovative treatment option for individuals suffering from enlarged prostate glands that is less painful and less invasive for patients than traditional methods. Dr. Hai led the team that performed the original FDA clinical trials in collaboration with the Mayo Clinic to become the first in the country to use the high-powered Greenlight laser in surgery. To date, his innovative technique has been used on 1 million patients nationwide.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lvl1pPr>
              <a:defRPr sz="1100">
                <a:latin typeface="Arial"/>
                <a:ea typeface="Arial"/>
                <a:cs typeface="Arial"/>
                <a:sym typeface="Arial"/>
              </a:defRPr>
            </a:lvl1pPr>
          </a:lstStyle>
          <a:p>
            <a:pPr/>
            <a:r>
              <a:t>I’d also like to introduce you to Juman Doleh Alomary. Juman is someone we refer to as a “Renaissance Muslim” because her contributions cannot neatly be filed under any one category. She is a cyber security specialist at Wayne State University. But that is not all that she does. She is also the founder of the Arab American Women’s Business Council where she promotes entrepreneurship among women in Southeastern Michigan. Perhaps what is most unique about Juman is that, in addition to her work in cyber security and her community involvement, she was also appointed to the Michigan Underground Storage Authority Board by Governor Rick Snyder. This is a very important job that most people are likely unfamiliar with. Across the state of Michigan, there are multiple underground sites that hold contaminated industrial waste. It is crucial that these underground storages stay up to spec or they will leak hazardous material into our soil and water. Juman is tasked with visiting these storage sites to make sure they are secure and doing what they need to do. If not, she is in charge of over $40 million in remediation funds to help clean up. This was a job that our researchers never even thought about before they began interviewing American Muslims. As they conducted this study, they realized that Muslims fulfill roles that they never even thought of, and they smash stereotypes along the way.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defRPr sz="1100">
                <a:latin typeface="Arial"/>
                <a:ea typeface="Arial"/>
                <a:cs typeface="Arial"/>
                <a:sym typeface="Arial"/>
              </a:defRPr>
            </a:pPr>
            <a:r>
              <a:t>Meet Lisa Gandy.</a:t>
            </a:r>
          </a:p>
          <a:p>
            <a:pPr>
              <a:defRPr sz="1100">
                <a:latin typeface="Arial"/>
                <a:ea typeface="Arial"/>
                <a:cs typeface="Arial"/>
                <a:sym typeface="Arial"/>
              </a:defRPr>
            </a:pPr>
          </a:p>
          <a:p>
            <a:pPr>
              <a:defRPr sz="1100">
                <a:latin typeface="Arial"/>
                <a:ea typeface="Arial"/>
                <a:cs typeface="Arial"/>
                <a:sym typeface="Arial"/>
              </a:defRPr>
            </a:pPr>
            <a:r>
              <a:t>She is a professor of Computer Science at Central Michigan University where she specializes in natural language processing. Lisa is remarkable not only because she is the only woman in her department, but because she created numerous camps and programs for young girls to get them interested in STEM.</a:t>
            </a:r>
          </a:p>
          <a:p>
            <a:pPr>
              <a:defRPr sz="1100">
                <a:latin typeface="Arial"/>
                <a:ea typeface="Arial"/>
                <a:cs typeface="Arial"/>
                <a:sym typeface="Arial"/>
              </a:defRPr>
            </a:pPr>
          </a:p>
          <a:p>
            <a:pPr>
              <a:defRPr sz="1100">
                <a:latin typeface="Arial"/>
                <a:ea typeface="Arial"/>
                <a:cs typeface="Arial"/>
                <a:sym typeface="Arial"/>
              </a:defRPr>
            </a:pPr>
            <a:r>
              <a:t>She is also the chair of the university’s Women in Technology club.These initiatives are so important because less than a quarter of all STEM professions are held by women. People like Lisa are stepping up to create gender parity across STEM fields.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a:defRPr sz="1100">
                <a:latin typeface="Arial"/>
                <a:ea typeface="Arial"/>
                <a:cs typeface="Arial"/>
                <a:sym typeface="Arial"/>
              </a:defRPr>
            </a:pPr>
            <a:r>
              <a:t>Now I would like you to meet Leon El-Alamin. Leon is the founder of MADE institute in Flint, Michigan, a nonprofit organization that helps to re-integrate and provide job services to formerly incarcerated individuals. Leon is passionate about this cause because he himself was formerly incarcerated. </a:t>
            </a:r>
          </a:p>
          <a:p>
            <a:pPr>
              <a:defRPr sz="1100">
                <a:latin typeface="Arial"/>
                <a:ea typeface="Arial"/>
                <a:cs typeface="Arial"/>
                <a:sym typeface="Arial"/>
              </a:defRPr>
            </a:pPr>
          </a:p>
          <a:p>
            <a:pPr>
              <a:defRPr sz="1100">
                <a:latin typeface="Arial"/>
                <a:ea typeface="Arial"/>
                <a:cs typeface="Arial"/>
                <a:sym typeface="Arial"/>
              </a:defRPr>
            </a:pPr>
            <a:r>
              <a:t>This work is important and one of the institute’s biggest initiatives was their successful campaign to “Ban the Box” in Genesee County. This initiative was intended to allow the removal of the requirement of noting incarceration history on job applications that prevents individuals with felony records from getting employed. This is an important initiative because it drastically reduces unemployment among formerly incarcerated people.</a:t>
            </a:r>
          </a:p>
          <a:p>
            <a:pPr>
              <a:defRPr sz="1100">
                <a:latin typeface="Arial"/>
                <a:ea typeface="Arial"/>
                <a:cs typeface="Arial"/>
                <a:sym typeface="Arial"/>
              </a:defRPr>
            </a:pPr>
          </a:p>
          <a:p>
            <a:pPr>
              <a:defRPr sz="1100">
                <a:latin typeface="Arial"/>
                <a:ea typeface="Arial"/>
                <a:cs typeface="Arial"/>
                <a:sym typeface="Arial"/>
              </a:defRPr>
            </a:pPr>
            <a:r>
              <a:t>Leon’s work really reflects on the mindset that shows that we can learn from our past while looking forward to the future.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defRPr sz="1100">
                <a:latin typeface="Arial"/>
                <a:ea typeface="Arial"/>
                <a:cs typeface="Arial"/>
                <a:sym typeface="Arial"/>
              </a:defRPr>
            </a:pPr>
            <a:r>
              <a:t>The last person I’d like to introduce you to is Rahaf Khatib, an international marathoner who has completed 7 international marathons, 14 half marathons, and countless other races. Her first marathon was the Detroit Free Press run and she recently also ran the Boston marathon. Ahead of her Boston marathon, Rahaf used the thousands of Instagram followers she has and her immense online presence to raise money for charitable causes in Michigan. Rahaf has been featured in Runners magazine (click to bring in magazine cover) and also on Women’s running magazine.</a:t>
            </a:r>
          </a:p>
          <a:p>
            <a:pPr>
              <a:defRPr sz="1100">
                <a:latin typeface="Arial"/>
                <a:ea typeface="Arial"/>
                <a:cs typeface="Arial"/>
                <a:sym typeface="Arial"/>
              </a:defRPr>
            </a:pPr>
          </a:p>
          <a:p>
            <a:pPr>
              <a:defRPr sz="1100">
                <a:latin typeface="Arial"/>
                <a:ea typeface="Arial"/>
                <a:cs typeface="Arial"/>
                <a:sym typeface="Arial"/>
              </a:defRPr>
            </a:pPr>
            <a:r>
              <a:t>Rahaf reminds us that sports have an amazing power to connect people from all walks of life, and like many other athletes, she recognized this power and harnessed it for good. </a:t>
            </a:r>
          </a:p>
          <a:p>
            <a:pPr>
              <a:defRPr sz="1100">
                <a:latin typeface="Arial"/>
                <a:ea typeface="Arial"/>
                <a:cs typeface="Arial"/>
                <a:sym typeface="Arial"/>
              </a:defRPr>
            </a:pPr>
          </a:p>
          <a:p>
            <a:pPr>
              <a:defRPr sz="1100">
                <a:latin typeface="Arial"/>
                <a:ea typeface="Arial"/>
                <a:cs typeface="Arial"/>
                <a:sym typeface="Arial"/>
              </a:defRPr>
            </a:pPr>
            <a:r>
              <a:t>These are just a few of the diverse individuals who make up the American Muslim community. Let us now turn to some information about the American Muslim community as a whole.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r>
              <a:t>Meet Nicole Najmah Abraham. She is a Brooklyn native, mother, spoken word artist, and fashion photographer. She is also project manager for Green Earth Poets Café; workshop facilitator for New York State Senator Jesse Hamilton’s The Campus, a technology and wellness hub in Brooklyn; project contractor for the Center for Community Alternatives, which promotes community-based alternatives to incarceration; and visual marketer, producer, and social media manager for Halalywood Entertainment, an international halal production company. Abraham is a resident speaker and guest lecturer at the Fresno Kremen School of Education and Human Development, where she teaches master’s students. She additionally teaches hip-hop, poetry, and fashion design to youth within the juvenile detention system, as well as prisons in and around New York. Abraham has worked in the New York City fashion industry for almost 15 years, having designed for Walmart, Ecko, Rocawear, U.S. Polo Association, Jordache Jeans, Children’s Apparel Network, and House of Deréon (Beyonce’s fashion line). Abraham founded a forum and storytelling project known as “I Am More Than a Scarf,” featuring Muslim women.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lvl1pPr algn="just">
              <a:lnSpc>
                <a:spcPct val="120000"/>
              </a:lnSpc>
              <a:defRPr>
                <a:solidFill>
                  <a:srgbClr val="434343"/>
                </a:solidFill>
              </a:defRPr>
            </a:lvl1pPr>
          </a:lstStyle>
          <a:p>
            <a:pPr/>
            <a:r>
              <a:t>AMP provides a portrait of a deeply misunderstand community, not as an isolated specimen, but rather as a community within America’s faith landscape. The resulting data and comparisons lay the foundation for a greater understanding of American Muslims beyond typical one-dimensional portrayals linked to bigotry or threats to national security. ISPU’s poll is the only nationally representative survey of American Muslims done on an annual basis and is widely referred to by faith leaders, advocates, policy makers, journalists, and community leaders to help them do their work smarter and more effectively.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defRPr sz="1100">
                <a:solidFill>
                  <a:srgbClr val="222222"/>
                </a:solidFill>
                <a:latin typeface="Arial"/>
                <a:ea typeface="Arial"/>
                <a:cs typeface="Arial"/>
                <a:sym typeface="Arial"/>
              </a:defRPr>
            </a:pPr>
            <a:r>
              <a:t>The Chief Methodologist for the American Muslim Poll is Dr. David Dutwin, Executive Vice President and Chief Methodologist of SSRS. SSRS is the firm that fields the study. David and SSRS are responsible for </a:t>
            </a:r>
          </a:p>
          <a:p>
            <a:pPr>
              <a:defRPr sz="1100">
                <a:solidFill>
                  <a:srgbClr val="222222"/>
                </a:solidFill>
                <a:latin typeface="Arial"/>
                <a:ea typeface="Arial"/>
                <a:cs typeface="Arial"/>
                <a:sym typeface="Arial"/>
              </a:defRPr>
            </a:pPr>
            <a:r>
              <a:t>polling for the following news outlets: CNN, CBS, ABC (Gary Langer), The Washington Post, and American Public Media/Minnesota Public Radio. David is also a Past President of AAPOR, the American Association of Public Opinion Research and experienced Research Scholar on surveying Jewish Americans. Specifically, he is Cheif Methodologist for the American Jewish Committee’s Survey of Jewish Public Opinion.</a:t>
            </a:r>
          </a:p>
          <a:p>
            <a:pPr>
              <a:defRPr sz="1100">
                <a:solidFill>
                  <a:srgbClr val="222222"/>
                </a:solidFill>
                <a:latin typeface="Arial"/>
                <a:ea typeface="Arial"/>
                <a:cs typeface="Arial"/>
                <a:sym typeface="Arial"/>
              </a:defRPr>
            </a:pPr>
          </a:p>
          <a:p>
            <a:pPr>
              <a:defRPr sz="1100">
                <a:solidFill>
                  <a:srgbClr val="222222"/>
                </a:solidFill>
                <a:latin typeface="Arial"/>
                <a:ea typeface="Arial"/>
                <a:cs typeface="Arial"/>
                <a:sym typeface="Arial"/>
              </a:defRPr>
            </a:pPr>
            <a:r>
              <a:t>All participants in the study were given identical surveys and the data are weighted to be nationally representative.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p>
          <a:p>
            <a:pPr>
              <a:defRPr sz="1100">
                <a:latin typeface="Arial"/>
                <a:ea typeface="Arial"/>
                <a:cs typeface="Arial"/>
                <a:sym typeface="Arial"/>
              </a:defRPr>
            </a:pPr>
            <a:r>
              <a:t>Let’s start with the basics. American Muslims are the most ethnically diverse, and youngest American faith group.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defRPr sz="1100">
                <a:latin typeface="Arial"/>
                <a:ea typeface="Arial"/>
                <a:cs typeface="Arial"/>
                <a:sym typeface="Arial"/>
              </a:defRPr>
            </a:pPr>
            <a:r>
              <a:t>Muslims are the youngest faith community in America.</a:t>
            </a:r>
          </a:p>
          <a:p>
            <a:pPr>
              <a:defRPr sz="1100">
                <a:latin typeface="Arial"/>
                <a:ea typeface="Arial"/>
                <a:cs typeface="Arial"/>
                <a:sym typeface="Arial"/>
              </a:defRPr>
            </a:pPr>
          </a:p>
          <a:p>
            <a:pPr>
              <a:defRPr sz="1100">
                <a:latin typeface="Arial"/>
                <a:ea typeface="Arial"/>
                <a:cs typeface="Arial"/>
                <a:sym typeface="Arial"/>
              </a:defRPr>
            </a:pPr>
            <a:r>
              <a:t>Nearly ¼ are between 18-24 years old.</a:t>
            </a:r>
          </a:p>
          <a:p>
            <a:pPr>
              <a:defRPr sz="1100">
                <a:latin typeface="Arial"/>
                <a:ea typeface="Arial"/>
                <a:cs typeface="Arial"/>
                <a:sym typeface="Arial"/>
              </a:defRPr>
            </a:pPr>
          </a:p>
          <a:p>
            <a:pPr>
              <a:defRPr sz="1100">
                <a:latin typeface="Arial"/>
                <a:ea typeface="Arial"/>
                <a:cs typeface="Arial"/>
                <a:sym typeface="Arial"/>
              </a:defRPr>
            </a:pPr>
            <a:r>
              <a:t>(Note: If you are presenting this to an audience of teachers or educators, you might add the following: “What happens at this time in schools will pave the way for a large generation”)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Before you can speak to the audience about the facts, you need to tell them who YOU are.  Personal narratives:</a:t>
            </a:r>
          </a:p>
          <a:p>
            <a:pPr/>
          </a:p>
          <a:p>
            <a:pPr marL="228600" indent="-228600">
              <a:buClr>
                <a:srgbClr val="000000"/>
              </a:buClr>
              <a:buSzPts val="1200"/>
              <a:buAutoNum type="arabicPeriod" startAt="1"/>
            </a:pPr>
            <a:r>
              <a:t>Give them a very short intro to who you are, making human connections: “I’m a coffee lover, a mother, an introvert.  I was born in xyz and grew up in abc… ”</a:t>
            </a:r>
          </a:p>
          <a:p>
            <a:pPr marL="228600" indent="-228600">
              <a:buClr>
                <a:srgbClr val="000000"/>
              </a:buClr>
              <a:buSzPts val="1200"/>
              <a:buAutoNum type="arabicPeriod" startAt="1"/>
            </a:pPr>
            <a:r>
              <a:t>Tell them why you care so much about this topic with a (very short)  story</a:t>
            </a:r>
          </a:p>
          <a:p>
            <a:pPr marL="228600" indent="-228600">
              <a:buClr>
                <a:srgbClr val="000000"/>
              </a:buClr>
              <a:buSzPts val="1200"/>
              <a:buAutoNum type="arabicPeriod" startAt="1"/>
            </a:pPr>
            <a:r>
              <a:t>If you are here then you care too so let’s start an important conversation…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defRPr sz="1100">
                <a:latin typeface="Arial"/>
                <a:ea typeface="Arial"/>
                <a:cs typeface="Arial"/>
                <a:sym typeface="Arial"/>
              </a:defRPr>
            </a:pPr>
            <a:r>
              <a:t>Muslims are also the most ethnically diverse faith community in America. </a:t>
            </a:r>
          </a:p>
          <a:p>
            <a:pPr>
              <a:defRPr sz="1100">
                <a:latin typeface="Arial"/>
                <a:ea typeface="Arial"/>
                <a:cs typeface="Arial"/>
                <a:sym typeface="Arial"/>
              </a:defRPr>
            </a:pPr>
            <a:r>
              <a:t>It is the only community without a majority race with ¼ black, ¼ white (albanian, turkish, soviet union, converts), 18% Arab (contrary to popular myth) and 18% Asian. The community also includes a smattering of Hispanics, Native American, Mixed and other ethnicities.</a:t>
            </a:r>
          </a:p>
          <a:p>
            <a:pPr>
              <a:defRPr sz="1100">
                <a:latin typeface="Arial"/>
                <a:ea typeface="Arial"/>
                <a:cs typeface="Arial"/>
                <a:sym typeface="Arial"/>
              </a:defRPr>
            </a:pPr>
          </a:p>
          <a:p>
            <a:pPr>
              <a:defRPr sz="1100">
                <a:latin typeface="Arial"/>
                <a:ea typeface="Arial"/>
                <a:cs typeface="Arial"/>
                <a:sym typeface="Arial"/>
              </a:defRPr>
            </a:pPr>
            <a:r>
              <a:t>American Muslims look like what all of America will look like in the future, no majority race.  </a:t>
            </a:r>
          </a:p>
          <a:p>
            <a:pPr>
              <a:defRPr sz="1100">
                <a:latin typeface="Arial"/>
                <a:ea typeface="Arial"/>
                <a:cs typeface="Arial"/>
                <a:sym typeface="Arial"/>
              </a:defRPr>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defRPr sz="1100"/>
            </a:pPr>
            <a:r>
              <a:t>Muslims are also the most ethnically diverse faith community in America </a:t>
            </a:r>
          </a:p>
          <a:p>
            <a:pPr>
              <a:defRPr sz="1100"/>
            </a:pPr>
            <a:r>
              <a:t>Only community without majority race</a:t>
            </a:r>
          </a:p>
          <a:p>
            <a:pPr>
              <a:defRPr sz="1100"/>
            </a:pPr>
            <a:r>
              <a:t>¼ black, ¼ white (albanian, turkish, soviet union, converts), 18% Arab (contrary to popular myth) and 18% Asian</a:t>
            </a:r>
          </a:p>
          <a:p>
            <a:pPr>
              <a:defRPr sz="1100"/>
            </a:pPr>
            <a:r>
              <a:t>Smattering of Hispanics, Native American, Mixed and other</a:t>
            </a:r>
          </a:p>
          <a:p>
            <a:pPr>
              <a:defRPr sz="1100"/>
            </a:pPr>
          </a:p>
          <a:p>
            <a:pPr>
              <a:defRPr sz="1100"/>
            </a:pPr>
          </a:p>
          <a:p>
            <a:pPr>
              <a:defRPr sz="1100">
                <a:latin typeface="Arial"/>
                <a:ea typeface="Arial"/>
                <a:cs typeface="Arial"/>
                <a:sym typeface="Arial"/>
              </a:defRPr>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defRPr sz="1100">
                <a:latin typeface="Arial"/>
                <a:ea typeface="Arial"/>
                <a:cs typeface="Arial"/>
                <a:sym typeface="Arial"/>
              </a:defRPr>
            </a:pPr>
            <a:r>
              <a:t>86% of Muslims are American – through birth or naturalization</a:t>
            </a:r>
          </a:p>
          <a:p>
            <a:pPr>
              <a:defRPr sz="1100">
                <a:latin typeface="Arial"/>
                <a:ea typeface="Arial"/>
                <a:cs typeface="Arial"/>
                <a:sym typeface="Arial"/>
              </a:defRPr>
            </a:pPr>
          </a:p>
          <a:p>
            <a:pPr>
              <a:defRPr sz="1100">
                <a:latin typeface="Arial"/>
                <a:ea typeface="Arial"/>
                <a:cs typeface="Arial"/>
                <a:sym typeface="Arial"/>
              </a:defRPr>
            </a:pPr>
            <a:r>
              <a:t>Immigration is still very much part of the Muslim story – 50% of Muslims are born outside the US.</a:t>
            </a:r>
          </a:p>
          <a:p>
            <a:pPr>
              <a:defRPr sz="1100">
                <a:latin typeface="Arial"/>
                <a:ea typeface="Arial"/>
                <a:cs typeface="Arial"/>
                <a:sym typeface="Arial"/>
              </a:defRPr>
            </a:pPr>
            <a:r>
              <a:t>But not the whole story – Muslims have been here since America’s founding – part of the country since its inception</a:t>
            </a:r>
          </a:p>
          <a:p>
            <a:pPr>
              <a:defRPr sz="1100">
                <a:latin typeface="Arial"/>
                <a:ea typeface="Arial"/>
                <a:cs typeface="Arial"/>
                <a:sym typeface="Arial"/>
              </a:defRPr>
            </a:pPr>
          </a:p>
          <a:p>
            <a:pPr>
              <a:defRPr sz="1100">
                <a:latin typeface="Arial"/>
                <a:ea typeface="Arial"/>
                <a:cs typeface="Arial"/>
                <a:sym typeface="Arial"/>
              </a:defRPr>
            </a:pPr>
            <a:r>
              <a:t>The fact that young Muslims are both diverse racial/ethnic and immigrant – getting targeted on multiple fronts.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Shape 282"/>
          <p:cNvSpPr/>
          <p:nvPr>
            <p:ph type="sldImg"/>
          </p:nvPr>
        </p:nvSpPr>
        <p:spPr>
          <a:prstGeom prst="rect">
            <a:avLst/>
          </a:prstGeom>
        </p:spPr>
        <p:txBody>
          <a:bodyPr/>
          <a:lstStyle/>
          <a:p>
            <a:pPr/>
          </a:p>
        </p:txBody>
      </p:sp>
      <p:sp>
        <p:nvSpPr>
          <p:cNvPr id="283" name="Shape 283"/>
          <p:cNvSpPr/>
          <p:nvPr>
            <p:ph type="body" sz="quarter" idx="1"/>
          </p:nvPr>
        </p:nvSpPr>
        <p:spPr>
          <a:prstGeom prst="rect">
            <a:avLst/>
          </a:prstGeom>
        </p:spPr>
        <p:txBody>
          <a:bodyPr/>
          <a:lstStyle/>
          <a:p>
            <a:pPr>
              <a:defRPr sz="1100">
                <a:latin typeface="Arial"/>
                <a:ea typeface="Arial"/>
                <a:cs typeface="Arial"/>
                <a:sym typeface="Arial"/>
              </a:defRPr>
            </a:pPr>
            <a:r>
              <a:t>Sometimes Muslims are portrayed as all being rich doctors.  Yes, there are rich Muslims but there are also poor Muslims and in fact, Muslims are the most likely faith community to report low income, with roughly a third living at or just below the poverty line. </a:t>
            </a:r>
          </a:p>
          <a:p>
            <a:pPr>
              <a:defRPr sz="1100">
                <a:latin typeface="Arial"/>
                <a:ea typeface="Arial"/>
                <a:cs typeface="Arial"/>
                <a:sym typeface="Arial"/>
              </a:defRPr>
            </a:pPr>
          </a:p>
          <a:p>
            <a:pPr>
              <a:defRPr sz="1100">
                <a:latin typeface="Arial"/>
                <a:ea typeface="Arial"/>
                <a:cs typeface="Arial"/>
                <a:sym typeface="Arial"/>
              </a:defRPr>
            </a:pPr>
            <a:r>
              <a:t>Black and Arab Muslims are the most likely to report low income.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lvl1pPr>
              <a:defRPr sz="1100">
                <a:latin typeface="Arial"/>
                <a:ea typeface="Arial"/>
                <a:cs typeface="Arial"/>
                <a:sym typeface="Arial"/>
              </a:defRPr>
            </a:lvl1pPr>
          </a:lstStyle>
          <a:p>
            <a:pPr/>
            <a:r>
              <a:t>However, Muslims are as likely as Christians to be well educated, suggesting that for some their income is lower than their level of education might predict.  This is the case for communities with a large number of refugees, a reality for American Muslims for the past two decades.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lvl1pPr>
              <a:defRPr sz="1100">
                <a:latin typeface="Arial"/>
                <a:ea typeface="Arial"/>
                <a:cs typeface="Arial"/>
                <a:sym typeface="Arial"/>
              </a:defRPr>
            </a:lvl1pPr>
          </a:lstStyle>
          <a:p>
            <a:pPr/>
            <a:r>
              <a:t>Muslims and Jews are the most likely to identify as democrats and to have voted for a democrat in the 2018 midterm elections.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defRPr sz="1100">
                <a:latin typeface="Arial"/>
                <a:ea typeface="Arial"/>
                <a:cs typeface="Arial"/>
                <a:sym typeface="Arial"/>
              </a:defRPr>
            </a:pPr>
            <a:r>
              <a:t>But Muslims don’t just care about ‘Muslim’ issues.  Like many other Americans, jobs/economy is their #1 concern.  </a:t>
            </a:r>
          </a:p>
          <a:p>
            <a:pPr>
              <a:defRPr sz="1100">
                <a:latin typeface="Arial"/>
                <a:ea typeface="Arial"/>
                <a:cs typeface="Arial"/>
                <a:sym typeface="Arial"/>
              </a:defRPr>
            </a:pPr>
          </a:p>
          <a:p>
            <a:pPr>
              <a:defRPr sz="1100">
                <a:latin typeface="Arial"/>
                <a:ea typeface="Arial"/>
                <a:cs typeface="Arial"/>
                <a:sym typeface="Arial"/>
              </a:defRPr>
            </a:pPr>
            <a:r>
              <a:t>They are equally concerned about civil rights and racism in America.</a:t>
            </a:r>
          </a:p>
          <a:p>
            <a:pPr>
              <a:defRPr sz="1100">
                <a:latin typeface="Arial"/>
                <a:ea typeface="Arial"/>
                <a:cs typeface="Arial"/>
                <a:sym typeface="Arial"/>
              </a:defRPr>
            </a:pPr>
          </a:p>
          <a:p>
            <a:pPr>
              <a:defRPr sz="1100">
                <a:latin typeface="Arial"/>
                <a:ea typeface="Arial"/>
                <a:cs typeface="Arial"/>
                <a:sym typeface="Arial"/>
              </a:defRPr>
            </a:pPr>
            <a:r>
              <a:t>Top concerns also include healthcare, education and poverty.</a:t>
            </a:r>
          </a:p>
          <a:p>
            <a:pPr>
              <a:defRPr sz="1100"/>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lvl1pPr>
              <a:defRPr sz="1100">
                <a:latin typeface="Arial"/>
                <a:ea typeface="Arial"/>
                <a:cs typeface="Arial"/>
                <a:sym typeface="Arial"/>
              </a:defRPr>
            </a:lvl1pPr>
          </a:lstStyle>
          <a:p>
            <a:pPr/>
            <a:r>
              <a:t>According to the FBI, Hate crimes targeting Muslims were higher in 2016 than any year on record, including right after 9/11.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hape 309"/>
          <p:cNvSpPr/>
          <p:nvPr>
            <p:ph type="sldImg"/>
          </p:nvPr>
        </p:nvSpPr>
        <p:spPr>
          <a:prstGeom prst="rect">
            <a:avLst/>
          </a:prstGeom>
        </p:spPr>
        <p:txBody>
          <a:bodyPr/>
          <a:lstStyle/>
          <a:p>
            <a:pPr/>
          </a:p>
        </p:txBody>
      </p:sp>
      <p:sp>
        <p:nvSpPr>
          <p:cNvPr id="310" name="Shape 310"/>
          <p:cNvSpPr/>
          <p:nvPr>
            <p:ph type="body" sz="quarter" idx="1"/>
          </p:nvPr>
        </p:nvSpPr>
        <p:spPr>
          <a:prstGeom prst="rect">
            <a:avLst/>
          </a:prstGeom>
        </p:spPr>
        <p:txBody>
          <a:bodyPr/>
          <a:lstStyle>
            <a:lvl1pPr>
              <a:defRPr sz="1100">
                <a:latin typeface="Arial"/>
                <a:ea typeface="Arial"/>
                <a:cs typeface="Arial"/>
                <a:sym typeface="Arial"/>
              </a:defRPr>
            </a:lvl1pPr>
          </a:lstStyle>
          <a:p>
            <a:pPr/>
            <a:r>
              <a:t>It is then not surprising that Muslims and Jews are the most likely to express anxiety and fear for their personal safety from hate-based attacks after the 2016 elections.  Though hate crimes are rare, their psychological impact on the wider targeted community is more widespread.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Shape 314"/>
          <p:cNvSpPr/>
          <p:nvPr>
            <p:ph type="sldImg"/>
          </p:nvPr>
        </p:nvSpPr>
        <p:spPr>
          <a:prstGeom prst="rect">
            <a:avLst/>
          </a:prstGeom>
        </p:spPr>
        <p:txBody>
          <a:bodyPr/>
          <a:lstStyle/>
          <a:p>
            <a:pPr/>
          </a:p>
        </p:txBody>
      </p:sp>
      <p:sp>
        <p:nvSpPr>
          <p:cNvPr id="315" name="Shape 315"/>
          <p:cNvSpPr/>
          <p:nvPr>
            <p:ph type="body" sz="quarter" idx="1"/>
          </p:nvPr>
        </p:nvSpPr>
        <p:spPr>
          <a:prstGeom prst="rect">
            <a:avLst/>
          </a:prstGeom>
        </p:spPr>
        <p:txBody>
          <a:bodyPr/>
          <a:lstStyle/>
          <a:p>
            <a:pPr>
              <a:defRPr sz="1100">
                <a:latin typeface="Arial"/>
                <a:ea typeface="Arial"/>
                <a:cs typeface="Arial"/>
                <a:sym typeface="Arial"/>
              </a:defRPr>
            </a:pPr>
            <a:r>
              <a:t>Hate crimes are rare but everyday discrimination is much more common.  </a:t>
            </a:r>
          </a:p>
          <a:p>
            <a:pPr>
              <a:defRPr sz="1100">
                <a:latin typeface="Arial"/>
                <a:ea typeface="Arial"/>
                <a:cs typeface="Arial"/>
                <a:sym typeface="Arial"/>
              </a:defRPr>
            </a:pPr>
          </a:p>
          <a:p>
            <a:pPr>
              <a:defRPr sz="1100">
                <a:latin typeface="Arial"/>
                <a:ea typeface="Arial"/>
                <a:cs typeface="Arial"/>
                <a:sym typeface="Arial"/>
              </a:defRPr>
            </a:pPr>
            <a:r>
              <a:t>Sixty percent of American Muslims report experiencing some frequency of faith-based discrimination, higher than any other group.  </a:t>
            </a:r>
          </a:p>
          <a:p>
            <a:pPr>
              <a:defRPr sz="1100">
                <a:latin typeface="Arial"/>
                <a:ea typeface="Arial"/>
                <a:cs typeface="Arial"/>
                <a:sym typeface="Arial"/>
              </a:defRPr>
            </a:pPr>
          </a:p>
          <a:p>
            <a:pPr>
              <a:defRPr sz="1100">
                <a:latin typeface="Arial"/>
                <a:ea typeface="Arial"/>
                <a:cs typeface="Arial"/>
                <a:sym typeface="Arial"/>
              </a:defRPr>
            </a:pPr>
            <a:r>
              <a:t>Among Muslims, the most likely to say they experienced discrimination are women, young people and Arabs. </a:t>
            </a:r>
          </a:p>
          <a:p>
            <a:pPr>
              <a:defRPr sz="1100">
                <a:latin typeface="Arial"/>
                <a:ea typeface="Arial"/>
                <a:cs typeface="Arial"/>
                <a:sym typeface="Arial"/>
              </a:defRPr>
            </a:pPr>
          </a:p>
          <a:p>
            <a:pP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Who are American Muslims?</a:t>
            </a:r>
          </a:p>
          <a:p>
            <a:pPr/>
          </a:p>
          <a:p>
            <a:pPr/>
            <a:r>
              <a:t>American Muslims are entrepreneurs and artists, rich and poor, public servants and private bankers, they are young and old, and represent every race in America. </a:t>
            </a:r>
          </a:p>
          <a:p>
            <a:pPr/>
            <a:r>
              <a:t>Muslims make up roughly 1% of the total population, but are among the most discussed groups in the US, and yet perhaps the least understood.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p>
            <a:pPr>
              <a:defRPr sz="1100">
                <a:latin typeface="Arial"/>
                <a:ea typeface="Arial"/>
                <a:cs typeface="Arial"/>
                <a:sym typeface="Arial"/>
              </a:defRPr>
            </a:pPr>
            <a:r>
              <a:t>And unfortunately this negative impact is not limited to adults.  Forty-two percent of Muslim families with kids in grade school report that their children experienced bullying because of their faith, higher than any other faith community surveyed.  </a:t>
            </a:r>
          </a:p>
          <a:p>
            <a:pPr>
              <a:defRPr sz="1100">
                <a:latin typeface="Arial"/>
                <a:ea typeface="Arial"/>
                <a:cs typeface="Arial"/>
                <a:sym typeface="Arial"/>
              </a:defRPr>
            </a:pPr>
          </a:p>
          <a:p>
            <a:pPr>
              <a:defRPr sz="1100">
                <a:latin typeface="Arial"/>
                <a:ea typeface="Arial"/>
                <a:cs typeface="Arial"/>
                <a:sym typeface="Arial"/>
              </a:defRPr>
            </a:pPr>
            <a:r>
              <a:t>It’s important to note that bias-based bullying has more negative affect on children than regular variety – as it is seen to be based on an integral part of who they are, something they can’t change – so the child anticipates it to keep happening over and over.</a:t>
            </a:r>
          </a:p>
          <a:p>
            <a:pPr>
              <a:defRPr sz="1100"/>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a:p>
        </p:txBody>
      </p:sp>
      <p:sp>
        <p:nvSpPr>
          <p:cNvPr id="325" name="Shape 325"/>
          <p:cNvSpPr/>
          <p:nvPr>
            <p:ph type="body" sz="quarter" idx="1"/>
          </p:nvPr>
        </p:nvSpPr>
        <p:spPr>
          <a:prstGeom prst="rect">
            <a:avLst/>
          </a:prstGeom>
        </p:spPr>
        <p:txBody>
          <a:bodyPr/>
          <a:lstStyle>
            <a:lvl1pPr>
              <a:defRPr sz="1100">
                <a:latin typeface="Arial"/>
                <a:ea typeface="Arial"/>
                <a:cs typeface="Arial"/>
                <a:sym typeface="Arial"/>
              </a:defRPr>
            </a:lvl1pPr>
          </a:lstStyle>
          <a:p>
            <a:pPr/>
            <a:r>
              <a:t>What was especially unsettling, however, was the fact that a quarter of the bullying incidents involved a teacher or administrator as the bully.  This underscores the need for better training of our educators.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defRPr sz="1100">
                <a:latin typeface="Arial"/>
                <a:ea typeface="Arial"/>
                <a:cs typeface="Arial"/>
                <a:sym typeface="Arial"/>
              </a:defRPr>
            </a:pPr>
            <a:r>
              <a:t>Considering the current political climate, it is not surprising that Muslims are finding things in the US today difficult.  </a:t>
            </a:r>
          </a:p>
          <a:p>
            <a:pPr>
              <a:defRPr sz="1100">
                <a:latin typeface="Arial"/>
                <a:ea typeface="Arial"/>
                <a:cs typeface="Arial"/>
                <a:sym typeface="Arial"/>
              </a:defRPr>
            </a:pPr>
            <a:r>
              <a:t>Satisfaction with the way the country is going has nosedived since 2016.</a:t>
            </a:r>
          </a:p>
          <a:p>
            <a:pPr>
              <a:defRPr sz="1100">
                <a:latin typeface="Arial"/>
                <a:ea typeface="Arial"/>
                <a:cs typeface="Arial"/>
                <a:sym typeface="Arial"/>
              </a:defRPr>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lvl1pPr marL="228600">
              <a:defRPr sz="1100">
                <a:latin typeface="Arial"/>
                <a:ea typeface="Arial"/>
                <a:cs typeface="Arial"/>
                <a:sym typeface="Arial"/>
              </a:defRPr>
            </a:lvl1pPr>
          </a:lstStyle>
          <a:p>
            <a:pPr/>
            <a:r>
              <a:t>Despite all the challenges, Muslims, like other Americans of faith, are proud of their identity and see it as a source of great happiness.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p>
            <a:pPr>
              <a:defRPr sz="1100">
                <a:latin typeface="Arial"/>
                <a:ea typeface="Arial"/>
                <a:cs typeface="Arial"/>
                <a:sym typeface="Arial"/>
              </a:defRPr>
            </a:pPr>
            <a:r>
              <a:t>And this has caused a jump in civic engagement. Record numbers of Muslims are running for office, including the recent election of 2 Muslim women to congress for the first time ever, and a spike in voter registration.</a:t>
            </a:r>
          </a:p>
          <a:p>
            <a:pPr>
              <a:defRPr sz="1100">
                <a:latin typeface="Arial"/>
                <a:ea typeface="Arial"/>
                <a:cs typeface="Arial"/>
                <a:sym typeface="Arial"/>
              </a:defRPr>
            </a:pPr>
          </a:p>
          <a:p>
            <a:pPr>
              <a:defRPr sz="1100">
                <a:latin typeface="Arial"/>
                <a:ea typeface="Arial"/>
                <a:cs typeface="Arial"/>
                <a:sym typeface="Arial"/>
              </a:defRPr>
            </a:pPr>
            <a:r>
              <a:t>In fact, we find that Muslims who attend the mosque more frequently are more civically engaged.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defRPr sz="1100">
                <a:latin typeface="Arial"/>
                <a:ea typeface="Arial"/>
                <a:cs typeface="Arial"/>
                <a:sym typeface="Arial"/>
              </a:defRPr>
            </a:pPr>
            <a:r>
              <a:t>It is then not surprising that American Muslims are the most likely group to support the Black Lives Matter movement.  Of course a full </a:t>
            </a:r>
          </a:p>
          <a:p>
            <a:pPr>
              <a:defRPr sz="1100">
                <a:latin typeface="Arial"/>
                <a:ea typeface="Arial"/>
                <a:cs typeface="Arial"/>
                <a:sym typeface="Arial"/>
              </a:defRPr>
            </a:pPr>
            <a:r>
              <a:t>quarter to third of Muslims are also Black, but non-Black Muslims are significantly more likely than the general public to support Black Lives Matter.  Moreover, Asian Muslims, as well as Muslim women as a group, are as likely as Black Americans and Black Muslims to express support.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lvl1pPr>
              <a:defRPr sz="1100">
                <a:latin typeface="Arial"/>
                <a:ea typeface="Arial"/>
                <a:cs typeface="Arial"/>
                <a:sym typeface="Arial"/>
              </a:defRPr>
            </a:lvl1pPr>
          </a:lstStyle>
          <a:p>
            <a:pPr/>
            <a:r>
              <a:t>Mosques are good for democracy.  Attending a mosque more frequently is linked to greater likelihood to  volunteer in your community to solve a problem to be registered to vote, and to intend to vote.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a:pPr/>
          </a:p>
        </p:txBody>
      </p:sp>
      <p:sp>
        <p:nvSpPr>
          <p:cNvPr id="359" name="Shape 359"/>
          <p:cNvSpPr/>
          <p:nvPr>
            <p:ph type="body" sz="quarter" idx="1"/>
          </p:nvPr>
        </p:nvSpPr>
        <p:spPr>
          <a:prstGeom prst="rect">
            <a:avLst/>
          </a:prstGeom>
        </p:spPr>
        <p:txBody>
          <a:bodyPr/>
          <a:lstStyle>
            <a:lvl1pPr>
              <a:defRPr sz="1100">
                <a:latin typeface="Arial"/>
                <a:ea typeface="Arial"/>
                <a:cs typeface="Arial"/>
                <a:sym typeface="Arial"/>
              </a:defRPr>
            </a:lvl1pPr>
          </a:lstStyle>
          <a:p>
            <a:pPr/>
            <a:r>
              <a:t>Like other Americans, Muslims identify strongly with their faith and with being an American.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hape 363"/>
          <p:cNvSpPr/>
          <p:nvPr>
            <p:ph type="sldImg"/>
          </p:nvPr>
        </p:nvSpPr>
        <p:spPr>
          <a:prstGeom prst="rect">
            <a:avLst/>
          </a:prstGeom>
        </p:spPr>
        <p:txBody>
          <a:bodyPr/>
          <a:lstStyle/>
          <a:p>
            <a:pPr/>
          </a:p>
        </p:txBody>
      </p:sp>
      <p:sp>
        <p:nvSpPr>
          <p:cNvPr id="364" name="Shape 364"/>
          <p:cNvSpPr/>
          <p:nvPr>
            <p:ph type="body" sz="quarter" idx="1"/>
          </p:nvPr>
        </p:nvSpPr>
        <p:spPr>
          <a:prstGeom prst="rect">
            <a:avLst/>
          </a:prstGeom>
        </p:spPr>
        <p:txBody>
          <a:bodyPr/>
          <a:lstStyle>
            <a:lvl1pPr>
              <a:defRPr sz="1100">
                <a:latin typeface="Arial"/>
                <a:ea typeface="Arial"/>
                <a:cs typeface="Arial"/>
                <a:sym typeface="Arial"/>
              </a:defRPr>
            </a:lvl1pPr>
          </a:lstStyle>
          <a:p>
            <a:pPr/>
            <a:r>
              <a:t>But how do these two identities relate?  Does a stronger religious identity correlate with a weaker American identity?  The answer is no.  In fact, Muslims with a stronger religious identity have a stronger American identity than Muslims with a weak religious identity.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Shape 368"/>
          <p:cNvSpPr/>
          <p:nvPr>
            <p:ph type="sldImg"/>
          </p:nvPr>
        </p:nvSpPr>
        <p:spPr>
          <a:prstGeom prst="rect">
            <a:avLst/>
          </a:prstGeom>
        </p:spPr>
        <p:txBody>
          <a:bodyPr/>
          <a:lstStyle/>
          <a:p>
            <a:pPr/>
          </a:p>
        </p:txBody>
      </p:sp>
      <p:sp>
        <p:nvSpPr>
          <p:cNvPr id="369" name="Shape 369"/>
          <p:cNvSpPr/>
          <p:nvPr>
            <p:ph type="body" sz="quarter" idx="1"/>
          </p:nvPr>
        </p:nvSpPr>
        <p:spPr>
          <a:prstGeom prst="rect">
            <a:avLst/>
          </a:prstGeom>
        </p:spPr>
        <p:txBody>
          <a:bodyPr/>
          <a:lstStyle>
            <a:lvl1pPr>
              <a:defRPr sz="1100">
                <a:latin typeface="Arial"/>
                <a:ea typeface="Arial"/>
                <a:cs typeface="Arial"/>
                <a:sym typeface="Arial"/>
              </a:defRPr>
            </a:lvl1pPr>
          </a:lstStyle>
          <a:p>
            <a:pPr/>
            <a:r>
              <a:t>Muslims are also among the most likely faith group in America to unequivocally reject individual targeting of civilians.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Before jumping into the facts, let’s look at the organization that produced this work.  The Institute for Social Policy and Understanding, ISPU, is a non-partisan, non-profit research and education organization focused on the American Muslim community.  Founded in 2002, ISPU conducts and share relevant rigorous research and put it in the hands of the media, policy makers, community leaders and the public, providing an evidence-based understanding of American Muslims and the issues that impact upon them.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lvl1pPr>
              <a:defRPr sz="1100">
                <a:latin typeface="Arial"/>
                <a:ea typeface="Arial"/>
                <a:cs typeface="Arial"/>
                <a:sym typeface="Arial"/>
              </a:defRPr>
            </a:lvl1pPr>
          </a:lstStyle>
          <a:p>
            <a:pPr/>
            <a:r>
              <a:t>Muslims are also among the most likely faith group in America to unequivocally reject individual targeting of civilians.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p>
            <a:pPr/>
            <a:r>
              <a:t>According to an ISPU study of Media and Legal responses to Ideologically Motivated Violence, perpetrators of violent plots who are perceived to be Muslim receive 770% more media coverage compared to non-Muslim perpetrators of similar crimes.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hape 388"/>
          <p:cNvSpPr/>
          <p:nvPr>
            <p:ph type="sldImg"/>
          </p:nvPr>
        </p:nvSpPr>
        <p:spPr>
          <a:prstGeom prst="rect">
            <a:avLst/>
          </a:prstGeom>
        </p:spPr>
        <p:txBody>
          <a:bodyPr/>
          <a:lstStyle/>
          <a:p>
            <a:pPr/>
          </a:p>
        </p:txBody>
      </p:sp>
      <p:sp>
        <p:nvSpPr>
          <p:cNvPr id="389" name="Shape 389"/>
          <p:cNvSpPr/>
          <p:nvPr>
            <p:ph type="body" sz="quarter" idx="1"/>
          </p:nvPr>
        </p:nvSpPr>
        <p:spPr>
          <a:prstGeom prst="rect">
            <a:avLst/>
          </a:prstGeom>
        </p:spPr>
        <p:txBody>
          <a:bodyPr/>
          <a:lstStyle>
            <a:lvl1pPr marL="228600">
              <a:defRPr sz="1100">
                <a:latin typeface="Arial"/>
                <a:ea typeface="Arial"/>
                <a:cs typeface="Arial"/>
                <a:sym typeface="Arial"/>
              </a:defRPr>
            </a:lvl1pPr>
          </a:lstStyle>
          <a:p>
            <a:pPr/>
            <a:r>
              <a:t>One of the most common tropes about Muslims concerns misogyny.  Let’s look at the facts.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lvl1pPr marL="228600">
              <a:defRPr sz="1100">
                <a:latin typeface="Arial"/>
                <a:ea typeface="Arial"/>
                <a:cs typeface="Arial"/>
                <a:sym typeface="Arial"/>
              </a:defRPr>
            </a:lvl1pPr>
          </a:lstStyle>
          <a:p>
            <a:pPr/>
            <a:r>
              <a:t>Muslim women and men rarely say they think most Muslims discriminate against women.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a:p>
        </p:txBody>
      </p:sp>
      <p:sp>
        <p:nvSpPr>
          <p:cNvPr id="399" name="Shape 399"/>
          <p:cNvSpPr/>
          <p:nvPr>
            <p:ph type="body" sz="quarter" idx="1"/>
          </p:nvPr>
        </p:nvSpPr>
        <p:spPr>
          <a:prstGeom prst="rect">
            <a:avLst/>
          </a:prstGeom>
        </p:spPr>
        <p:txBody>
          <a:bodyPr/>
          <a:lstStyle>
            <a:lvl1pPr>
              <a:defRPr sz="1100"/>
            </a:lvl1pPr>
          </a:lstStyle>
          <a:p>
            <a:pPr/>
            <a:r>
              <a:t>Muslim women exceed men in level of education.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lvl1pPr marL="228600">
              <a:defRPr sz="1100">
                <a:latin typeface="Arial"/>
                <a:ea typeface="Arial"/>
                <a:cs typeface="Arial"/>
                <a:sym typeface="Arial"/>
              </a:defRPr>
            </a:lvl1pPr>
          </a:lstStyle>
          <a:p>
            <a:pPr/>
            <a:r>
              <a:t>Muslims in general, and women are no different than men, say their faith is a source of happiness in their lives.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Shape 408"/>
          <p:cNvSpPr/>
          <p:nvPr>
            <p:ph type="sldImg"/>
          </p:nvPr>
        </p:nvSpPr>
        <p:spPr>
          <a:prstGeom prst="rect">
            <a:avLst/>
          </a:prstGeom>
        </p:spPr>
        <p:txBody>
          <a:bodyPr/>
          <a:lstStyle/>
          <a:p>
            <a:pPr/>
          </a:p>
        </p:txBody>
      </p:sp>
      <p:sp>
        <p:nvSpPr>
          <p:cNvPr id="409" name="Shape 409"/>
          <p:cNvSpPr/>
          <p:nvPr>
            <p:ph type="body" sz="quarter" idx="1"/>
          </p:nvPr>
        </p:nvSpPr>
        <p:spPr>
          <a:prstGeom prst="rect">
            <a:avLst/>
          </a:prstGeom>
        </p:spPr>
        <p:txBody>
          <a:bodyPr/>
          <a:lstStyle/>
          <a:p>
            <a:pPr>
              <a:defRPr sz="1100">
                <a:latin typeface="Arial"/>
                <a:ea typeface="Arial"/>
                <a:cs typeface="Arial"/>
                <a:sym typeface="Arial"/>
              </a:defRPr>
            </a:pPr>
            <a:r>
              <a:t>Muslim women who wear hijab say they do so for religious or identity reasons, and not because they are forced to by a family member. </a:t>
            </a:r>
          </a:p>
          <a:p>
            <a:pPr>
              <a:defRPr sz="1100">
                <a:latin typeface="Arial"/>
                <a:ea typeface="Arial"/>
                <a:cs typeface="Arial"/>
                <a:sym typeface="Arial"/>
              </a:defRPr>
            </a:pPr>
          </a:p>
          <a:p>
            <a:pPr>
              <a:defRPr sz="1100">
                <a:latin typeface="Arial"/>
                <a:ea typeface="Arial"/>
                <a:cs typeface="Arial"/>
                <a:sym typeface="Arial"/>
              </a:defRPr>
            </a:pPr>
            <a:r>
              <a:t>% Who wear a religious symbol b/c spouse/family forces me to wear it:</a:t>
            </a:r>
          </a:p>
          <a:p>
            <a:pPr>
              <a:defRPr sz="1100">
                <a:latin typeface="Arial"/>
                <a:ea typeface="Arial"/>
                <a:cs typeface="Arial"/>
                <a:sym typeface="Arial"/>
              </a:defRPr>
            </a:pPr>
          </a:p>
          <a:p>
            <a:pPr>
              <a:defRPr sz="1100">
                <a:latin typeface="Arial"/>
                <a:ea typeface="Arial"/>
                <a:cs typeface="Arial"/>
                <a:sym typeface="Arial"/>
              </a:defRPr>
            </a:pPr>
            <a:r>
              <a:t>Muslim              1%</a:t>
            </a:r>
          </a:p>
          <a:p>
            <a:pPr>
              <a:defRPr sz="1100">
                <a:latin typeface="Arial"/>
                <a:ea typeface="Arial"/>
                <a:cs typeface="Arial"/>
                <a:sym typeface="Arial"/>
              </a:defRPr>
            </a:pPr>
            <a:r>
              <a:t>Jew                   8%</a:t>
            </a:r>
          </a:p>
          <a:p>
            <a:pPr>
              <a:defRPr sz="1100">
                <a:latin typeface="Arial"/>
                <a:ea typeface="Arial"/>
                <a:cs typeface="Arial"/>
                <a:sym typeface="Arial"/>
              </a:defRPr>
            </a:pPr>
            <a:r>
              <a:t>Catholic             2%</a:t>
            </a:r>
          </a:p>
          <a:p>
            <a:pPr>
              <a:defRPr sz="1100">
                <a:latin typeface="Arial"/>
                <a:ea typeface="Arial"/>
                <a:cs typeface="Arial"/>
                <a:sym typeface="Arial"/>
              </a:defRPr>
            </a:pPr>
            <a:r>
              <a:t>Protestant         1%</a:t>
            </a:r>
          </a:p>
          <a:p>
            <a:pPr>
              <a:defRPr sz="1100">
                <a:latin typeface="Arial"/>
                <a:ea typeface="Arial"/>
                <a:cs typeface="Arial"/>
                <a:sym typeface="Arial"/>
              </a:defRPr>
            </a:pPr>
            <a:r>
              <a:t>W. Evangelica   5%</a:t>
            </a:r>
          </a:p>
          <a:p>
            <a:pPr>
              <a:defRPr sz="1100">
                <a:latin typeface="Arial"/>
                <a:ea typeface="Arial"/>
                <a:cs typeface="Arial"/>
                <a:sym typeface="Arial"/>
              </a:defRPr>
            </a:pPr>
            <a:r>
              <a:t>Non-affiliated     0%</a:t>
            </a:r>
          </a:p>
          <a:p>
            <a:pPr>
              <a:defRPr sz="1100">
                <a:latin typeface="Arial"/>
                <a:ea typeface="Arial"/>
                <a:cs typeface="Arial"/>
                <a:sym typeface="Arial"/>
              </a:defRPr>
            </a:pPr>
          </a:p>
          <a:p>
            <a:pPr>
              <a:defRPr sz="1100">
                <a:latin typeface="Arial"/>
                <a:ea typeface="Arial"/>
                <a:cs typeface="Arial"/>
                <a:sym typeface="Arial"/>
              </a:defRPr>
            </a:pPr>
            <a:r>
              <a:t>Jews and W. Evangelicals significantly higher than Muslims (and Protestants - Jews only)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a:defRPr sz="1100">
                <a:latin typeface="Arial"/>
                <a:ea typeface="Arial"/>
                <a:cs typeface="Arial"/>
                <a:sym typeface="Arial"/>
              </a:defRPr>
            </a:pPr>
            <a:r>
              <a:t>So do Muslim women face misogyny?  Yes, of course many do! </a:t>
            </a:r>
          </a:p>
          <a:p>
            <a:pPr>
              <a:defRPr sz="1100">
                <a:latin typeface="Arial"/>
                <a:ea typeface="Arial"/>
                <a:cs typeface="Arial"/>
                <a:sym typeface="Arial"/>
              </a:defRPr>
            </a:pPr>
          </a:p>
          <a:p>
            <a:pPr>
              <a:defRPr sz="1100">
                <a:latin typeface="Arial"/>
                <a:ea typeface="Arial"/>
                <a:cs typeface="Arial"/>
                <a:sym typeface="Arial"/>
              </a:defRPr>
            </a:pPr>
            <a:r>
              <a:t>But they are no more likely than another other women to.  The facts show that Muslim women are as likely as any other women to experience gender discrimination.  </a:t>
            </a:r>
          </a:p>
          <a:p>
            <a:pPr>
              <a:defRPr sz="1100">
                <a:latin typeface="Arial"/>
                <a:ea typeface="Arial"/>
                <a:cs typeface="Arial"/>
                <a:sym typeface="Arial"/>
              </a:defRPr>
            </a:pPr>
          </a:p>
          <a:p>
            <a:pPr>
              <a:defRPr sz="1100">
                <a:latin typeface="Arial"/>
                <a:ea typeface="Arial"/>
                <a:cs typeface="Arial"/>
                <a:sym typeface="Arial"/>
              </a:defRPr>
            </a:pPr>
            <a:r>
              <a:t>However, they are far more likely to experience racism and religious discrimination.  If folks want to save Muslim women, they should work to protect them from racism and islamophobia, not Islam.  </a:t>
            </a:r>
          </a:p>
          <a:p>
            <a:pPr>
              <a:defRPr b="1" sz="1100" u="sng">
                <a:latin typeface="Arial"/>
                <a:ea typeface="Arial"/>
                <a:cs typeface="Arial"/>
                <a:sym typeface="Arial"/>
              </a:defRPr>
            </a:p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Shape 418"/>
          <p:cNvSpPr/>
          <p:nvPr>
            <p:ph type="sldImg"/>
          </p:nvPr>
        </p:nvSpPr>
        <p:spPr>
          <a:prstGeom prst="rect">
            <a:avLst/>
          </a:prstGeom>
        </p:spPr>
        <p:txBody>
          <a:bodyPr/>
          <a:lstStyle/>
          <a:p>
            <a:pPr/>
          </a:p>
        </p:txBody>
      </p:sp>
      <p:sp>
        <p:nvSpPr>
          <p:cNvPr id="419" name="Shape 419"/>
          <p:cNvSpPr/>
          <p:nvPr>
            <p:ph type="body" sz="quarter" idx="1"/>
          </p:nvPr>
        </p:nvSpPr>
        <p:spPr>
          <a:prstGeom prst="rect">
            <a:avLst/>
          </a:prstGeom>
        </p:spPr>
        <p:txBody>
          <a:bodyPr/>
          <a:lstStyle>
            <a:lvl1pPr>
              <a:defRPr sz="1100">
                <a:latin typeface="Arial"/>
                <a:ea typeface="Arial"/>
                <a:cs typeface="Arial"/>
                <a:sym typeface="Arial"/>
              </a:defRPr>
            </a:lvl1pPr>
          </a:lstStyle>
          <a:p>
            <a:pPr/>
            <a:r>
              <a:t>Domestic violence plagues almost all faith communities in America equally.  In other words, misogyny is a human, not an exclusively Muslim problem.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hape 423"/>
          <p:cNvSpPr/>
          <p:nvPr>
            <p:ph type="sldImg"/>
          </p:nvPr>
        </p:nvSpPr>
        <p:spPr>
          <a:prstGeom prst="rect">
            <a:avLst/>
          </a:prstGeom>
        </p:spPr>
        <p:txBody>
          <a:bodyPr/>
          <a:lstStyle/>
          <a:p>
            <a:pPr/>
          </a:p>
        </p:txBody>
      </p:sp>
      <p:sp>
        <p:nvSpPr>
          <p:cNvPr id="424" name="Shape 424"/>
          <p:cNvSpPr/>
          <p:nvPr>
            <p:ph type="body" sz="quarter" idx="1"/>
          </p:nvPr>
        </p:nvSpPr>
        <p:spPr>
          <a:prstGeom prst="rect">
            <a:avLst/>
          </a:prstGeom>
        </p:spPr>
        <p:txBody>
          <a:bodyPr/>
          <a:lstStyle>
            <a:lvl1pPr>
              <a:defRPr sz="1100">
                <a:latin typeface="Arial"/>
                <a:ea typeface="Arial"/>
                <a:cs typeface="Arial"/>
                <a:sym typeface="Arial"/>
              </a:defRPr>
            </a:lvl1pPr>
          </a:lstStyle>
          <a:p>
            <a:pPr/>
            <a:r>
              <a:t>What makes Muslims unique is the victims of domestic violence are the most likely to report it to a faith leader in addition to law enforcement, suggesting she expects to find support with faith leaders.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defRPr sz="1100"/>
            </a:pPr>
            <a:r>
              <a:t>At ISPU, we envision </a:t>
            </a:r>
            <a:r>
              <a:rPr>
                <a:latin typeface="Arial"/>
                <a:ea typeface="Arial"/>
                <a:cs typeface="Arial"/>
                <a:sym typeface="Arial"/>
              </a:rPr>
              <a:t>a vibrant and truly pluralistic America where Muslims are strong and equal participants. We work towards this vision by: first, conducting original research to discover new data, next, we use what we learn to educate the general public and raise awareness through in-person and digital education events. Finally, we provide resources and toolkits for journalists, policymakers, community leaders, and other changemakers to use in their own work.</a:t>
            </a:r>
            <a:endParaRPr>
              <a:latin typeface="Arial"/>
              <a:ea typeface="Arial"/>
              <a:cs typeface="Arial"/>
              <a:sym typeface="Arial"/>
            </a:endParaRPr>
          </a:p>
          <a:p>
            <a:pPr>
              <a:defRPr sz="1100">
                <a:latin typeface="Arial"/>
                <a:ea typeface="Arial"/>
                <a:cs typeface="Arial"/>
                <a:sym typeface="Arial"/>
              </a:defRPr>
            </a:pPr>
          </a:p>
          <a:p>
            <a:pPr>
              <a:lnSpc>
                <a:spcPct val="110000"/>
              </a:lnSpc>
              <a:defRPr sz="1100">
                <a:latin typeface="Arial"/>
                <a:ea typeface="Arial"/>
                <a:cs typeface="Arial"/>
                <a:sym typeface="Arial"/>
              </a:defRPr>
            </a:pPr>
            <a:r>
              <a:t>ISPU empowers our communities and all those working towards full and equitable inclusion of Muslims in America to stand up, to speak up and to thrive.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Shape 428"/>
          <p:cNvSpPr/>
          <p:nvPr>
            <p:ph type="sldImg"/>
          </p:nvPr>
        </p:nvSpPr>
        <p:spPr>
          <a:prstGeom prst="rect">
            <a:avLst/>
          </a:prstGeom>
        </p:spPr>
        <p:txBody>
          <a:bodyPr/>
          <a:lstStyle/>
          <a:p>
            <a:pPr/>
          </a:p>
        </p:txBody>
      </p:sp>
      <p:sp>
        <p:nvSpPr>
          <p:cNvPr id="429" name="Shape 429"/>
          <p:cNvSpPr/>
          <p:nvPr>
            <p:ph type="body" sz="quarter" idx="1"/>
          </p:nvPr>
        </p:nvSpPr>
        <p:spPr>
          <a:prstGeom prst="rect">
            <a:avLst/>
          </a:prstGeom>
        </p:spPr>
        <p:txBody>
          <a:bodyPr/>
          <a:lstStyle>
            <a:lvl1pPr>
              <a:defRPr sz="1100">
                <a:latin typeface="Arial"/>
                <a:ea typeface="Arial"/>
                <a:cs typeface="Arial"/>
                <a:sym typeface="Arial"/>
              </a:defRPr>
            </a:lvl1pPr>
          </a:lstStyle>
          <a:p>
            <a:pPr/>
            <a:r>
              <a:t>The reality is that most of us want to live in a country where no one is targeted for their religious identity.  Here are some things you can do to make that a reality.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Shape 434"/>
          <p:cNvSpPr/>
          <p:nvPr>
            <p:ph type="sldImg"/>
          </p:nvPr>
        </p:nvSpPr>
        <p:spPr>
          <a:prstGeom prst="rect">
            <a:avLst/>
          </a:prstGeom>
        </p:spPr>
        <p:txBody>
          <a:bodyPr/>
          <a:lstStyle/>
          <a:p>
            <a:pPr/>
          </a:p>
        </p:txBody>
      </p:sp>
      <p:sp>
        <p:nvSpPr>
          <p:cNvPr id="435" name="Shape 435"/>
          <p:cNvSpPr/>
          <p:nvPr>
            <p:ph type="body" sz="quarter" idx="1"/>
          </p:nvPr>
        </p:nvSpPr>
        <p:spPr>
          <a:prstGeom prst="rect">
            <a:avLst/>
          </a:prstGeom>
        </p:spPr>
        <p:txBody>
          <a:bodyPr/>
          <a:lstStyle>
            <a:lvl1pPr>
              <a:defRPr sz="1100">
                <a:latin typeface="Arial"/>
                <a:ea typeface="Arial"/>
                <a:cs typeface="Arial"/>
                <a:sym typeface="Arial"/>
              </a:defRPr>
            </a:lvl1pPr>
          </a:lstStyle>
          <a:p>
            <a:pPr/>
            <a:r>
              <a:t>Islamophobia is about fear and when we are afraid, according to neuroscience research, we are not only more likely to be bias toward people who are different from us, but we are more likely to accept conformity and authoritarianism.  Fear kills freedom.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hape 440"/>
          <p:cNvSpPr/>
          <p:nvPr>
            <p:ph type="sldImg"/>
          </p:nvPr>
        </p:nvSpPr>
        <p:spPr>
          <a:prstGeom prst="rect">
            <a:avLst/>
          </a:prstGeom>
        </p:spPr>
        <p:txBody>
          <a:bodyPr/>
          <a:lstStyle/>
          <a:p>
            <a:pPr/>
          </a:p>
        </p:txBody>
      </p:sp>
      <p:sp>
        <p:nvSpPr>
          <p:cNvPr id="441" name="Shape 441"/>
          <p:cNvSpPr/>
          <p:nvPr>
            <p:ph type="body" sz="quarter" idx="1"/>
          </p:nvPr>
        </p:nvSpPr>
        <p:spPr>
          <a:prstGeom prst="rect">
            <a:avLst/>
          </a:prstGeom>
        </p:spPr>
        <p:txBody>
          <a:bodyPr/>
          <a:lstStyle/>
          <a:p>
            <a:pPr marL="228600"/>
            <a:r>
              <a:t>So what can we do?  We can tell our friends what we learned here.  We can consume media with a critical and informed mindset when hearing negative stories about any marginalized group.  We can speak up when we hear rhetoric that hurts our country and contradicts the facts. And we can participate by voting and volunteering and working in coalitions to bring about the nation we all deserve.  </a:t>
            </a:r>
          </a:p>
          <a:p>
            <a:pPr marL="228600"/>
          </a:p>
          <a:p>
            <a:pPr marL="228600"/>
            <a:r>
              <a:t>Thank you</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hape 447"/>
          <p:cNvSpPr/>
          <p:nvPr>
            <p:ph type="sldImg"/>
          </p:nvPr>
        </p:nvSpPr>
        <p:spPr>
          <a:prstGeom prst="rect">
            <a:avLst/>
          </a:prstGeom>
        </p:spPr>
        <p:txBody>
          <a:bodyPr/>
          <a:lstStyle/>
          <a:p>
            <a:pPr/>
          </a:p>
        </p:txBody>
      </p:sp>
      <p:sp>
        <p:nvSpPr>
          <p:cNvPr id="448" name="Shape 448"/>
          <p:cNvSpPr/>
          <p:nvPr>
            <p:ph type="body" sz="quarter" idx="1"/>
          </p:nvPr>
        </p:nvSpPr>
        <p:spPr>
          <a:prstGeom prst="rect">
            <a:avLst/>
          </a:prstGeom>
        </p:spPr>
        <p:txBody>
          <a:bodyPr/>
          <a:lstStyle/>
          <a:p>
            <a:pPr>
              <a:defRPr sz="1100">
                <a:latin typeface="Arial"/>
                <a:ea typeface="Arial"/>
                <a:cs typeface="Arial"/>
                <a:sym typeface="Arial"/>
              </a:defRPr>
            </a:pPr>
            <a:r>
              <a:t>If responding to a question about the need to “condemn terrorism” you can show this slide to show that the public is split on this question, even Muslims are.  Then go on to explain:</a:t>
            </a:r>
          </a:p>
          <a:p>
            <a:pPr>
              <a:defRPr sz="1100">
                <a:latin typeface="Arial"/>
                <a:ea typeface="Arial"/>
                <a:cs typeface="Arial"/>
                <a:sym typeface="Arial"/>
              </a:defRPr>
            </a:pPr>
          </a:p>
          <a:p>
            <a:pPr marL="228600" indent="-209550">
              <a:buSzPts val="1100"/>
              <a:buAutoNum type="arabicPeriod" startAt="1"/>
              <a:defRPr sz="1100">
                <a:latin typeface="Arial"/>
                <a:ea typeface="Arial"/>
                <a:cs typeface="Arial"/>
                <a:sym typeface="Arial"/>
              </a:defRPr>
            </a:pPr>
            <a:r>
              <a:t>Muslims have repeatedly condemned terrorism in the name of Islam</a:t>
            </a:r>
          </a:p>
          <a:p>
            <a:pPr marL="228600" indent="-209550">
              <a:buSzPts val="1100"/>
              <a:buAutoNum type="arabicPeriod" startAt="1"/>
              <a:defRPr sz="1100">
                <a:latin typeface="Arial"/>
                <a:ea typeface="Arial"/>
                <a:cs typeface="Arial"/>
                <a:sym typeface="Arial"/>
              </a:defRPr>
            </a:pPr>
            <a:r>
              <a:t>The reason many don’t feel this kind of condemnation is necessary however is that opposition to the killing of innocent people should be assumed.  Human decency is assumed of others who have members of their group do terrible things in the name of that group.  For example, the KKK, which carries out targeted violence against many communities, calls its self, not a hate group, but a “Christian organization.” </a:t>
            </a:r>
            <a:r>
              <a:rPr u="sng">
                <a:solidFill>
                  <a:srgbClr val="0000FF"/>
                </a:solidFill>
                <a:uFill>
                  <a:solidFill>
                    <a:srgbClr val="0000FF"/>
                  </a:solidFill>
                </a:uFill>
                <a:hlinkClick r:id="rId3" invalidUrl="" action="" tgtFrame="" tooltip="" history="1" highlightClick="0" endSnd="0"/>
              </a:rPr>
              <a:t>https://www.huffpost.com/entry/virginia-kkk-fliers_n_5008647</a:t>
            </a:r>
            <a:r>
              <a:t>, However, white Christians are not suspected of condoning the KKK’s violence in the name of white Christianity unless and until they condemn it “loudly enough.”  Muslims are expecting the same assumption of human decency.  Fairness, not favors.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Shape 452"/>
          <p:cNvSpPr/>
          <p:nvPr>
            <p:ph type="sldImg"/>
          </p:nvPr>
        </p:nvSpPr>
        <p:spPr>
          <a:prstGeom prst="rect">
            <a:avLst/>
          </a:prstGeom>
        </p:spPr>
        <p:txBody>
          <a:bodyPr/>
          <a:lstStyle/>
          <a:p>
            <a:pPr/>
          </a:p>
        </p:txBody>
      </p:sp>
      <p:sp>
        <p:nvSpPr>
          <p:cNvPr id="453" name="Shape 453"/>
          <p:cNvSpPr/>
          <p:nvPr>
            <p:ph type="body" sz="quarter" idx="1"/>
          </p:nvPr>
        </p:nvSpPr>
        <p:spPr>
          <a:prstGeom prst="rect">
            <a:avLst/>
          </a:prstGeom>
        </p:spPr>
        <p:txBody>
          <a:bodyPr/>
          <a:lstStyle/>
          <a:p>
            <a:pPr>
              <a:defRPr sz="1100">
                <a:latin typeface="Arial"/>
                <a:ea typeface="Arial"/>
                <a:cs typeface="Arial"/>
                <a:sym typeface="Arial"/>
              </a:defRPr>
            </a:pPr>
            <a:r>
              <a:t>Can be used in Q&amp;A if question about sharia comes up.</a:t>
            </a:r>
          </a:p>
          <a:p>
            <a:pPr>
              <a:defRPr sz="1100">
                <a:latin typeface="Arial"/>
                <a:ea typeface="Arial"/>
                <a:cs typeface="Arial"/>
                <a:sym typeface="Arial"/>
              </a:defRPr>
            </a:pPr>
          </a:p>
          <a:p>
            <a:pPr>
              <a:defRPr sz="1100">
                <a:latin typeface="Arial"/>
                <a:ea typeface="Arial"/>
                <a:cs typeface="Arial"/>
                <a:sym typeface="Arial"/>
              </a:defRPr>
            </a:pPr>
            <a:r>
              <a:t>If you are concerned about religion entering our legal system, Muslims are the last group you should worry about.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hape 458"/>
          <p:cNvSpPr/>
          <p:nvPr>
            <p:ph type="sldImg"/>
          </p:nvPr>
        </p:nvSpPr>
        <p:spPr>
          <a:prstGeom prst="rect">
            <a:avLst/>
          </a:prstGeom>
        </p:spPr>
        <p:txBody>
          <a:bodyPr/>
          <a:lstStyle/>
          <a:p>
            <a:pPr/>
          </a:p>
        </p:txBody>
      </p:sp>
      <p:sp>
        <p:nvSpPr>
          <p:cNvPr id="459" name="Shape 459"/>
          <p:cNvSpPr/>
          <p:nvPr>
            <p:ph type="body" sz="quarter" idx="1"/>
          </p:nvPr>
        </p:nvSpPr>
        <p:spPr>
          <a:prstGeom prst="rect">
            <a:avLst/>
          </a:prstGeom>
        </p:spPr>
        <p:txBody>
          <a:bodyPr/>
          <a:lstStyle/>
          <a:p>
            <a:pPr/>
            <a:r>
              <a:t>Study by Rochelle Terman (Stanford)</a:t>
            </a:r>
          </a:p>
          <a:p>
            <a:pPr/>
            <a:r>
              <a:t>Data collected from 35 years of New York Times and Washington Post reporting</a:t>
            </a:r>
          </a:p>
          <a:p>
            <a:pPr/>
            <a:r>
              <a:t>US news coverage of women abroad is driven by confirmation bias</a:t>
            </a:r>
          </a:p>
          <a:p>
            <a:pPr lvl="1" indent="457200"/>
            <a:r>
              <a:t>Journalists more likely to report on women living in Muslim and Middle Eastern countries if their rights are violated, but report on women in other societies when their rights are respected. </a:t>
            </a:r>
          </a:p>
          <a:p>
            <a:pPr/>
            <a:r>
              <a:t>Stories about Muslim women emphasize the theme of women’s rights violations and gender inequality, even for countries with relatively good records of women’s rights. </a:t>
            </a:r>
          </a:p>
          <a:p>
            <a:pPr>
              <a:defRPr u="sng">
                <a:solidFill>
                  <a:srgbClr val="0000FF"/>
                </a:solidFill>
              </a:defRPr>
            </a:pPr>
          </a:p>
          <a:p>
            <a:pPr>
              <a:defRPr u="sng">
                <a:solidFill>
                  <a:srgbClr val="0000FF"/>
                </a:solidFill>
              </a:defRPr>
            </a:pPr>
          </a:p>
          <a:p>
            <a:pPr>
              <a:defRPr u="sng">
                <a:solidFill>
                  <a:srgbClr val="0000FF"/>
                </a:solidFill>
              </a:defRPr>
            </a:pPr>
            <a:r>
              <a:rPr>
                <a:uFill>
                  <a:solidFill>
                    <a:srgbClr val="0000FF"/>
                  </a:solidFill>
                </a:uFill>
                <a:hlinkClick r:id="rId3" invalidUrl="" action="" tgtFrame="" tooltip="" history="1" highlightClick="0" endSnd="0"/>
              </a:rPr>
              <a:t>Full study</a:t>
            </a:r>
          </a:p>
          <a:p>
            <a:pPr/>
          </a:p>
          <a:p>
            <a:pPr>
              <a:defRPr u="sng">
                <a:solidFill>
                  <a:srgbClr val="0000FF"/>
                </a:solidFill>
              </a:defRPr>
            </a:pPr>
            <a:r>
              <a:rPr>
                <a:uFill>
                  <a:solidFill>
                    <a:srgbClr val="0000FF"/>
                  </a:solidFill>
                </a:uFill>
                <a:hlinkClick r:id="rId4" invalidUrl="" action="" tgtFrame="" tooltip="" history="1" highlightClick="0" endSnd="0"/>
              </a:rPr>
              <a:t>Washington Post article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Shape 464"/>
          <p:cNvSpPr/>
          <p:nvPr>
            <p:ph type="sldImg"/>
          </p:nvPr>
        </p:nvSpPr>
        <p:spPr>
          <a:prstGeom prst="rect">
            <a:avLst/>
          </a:prstGeom>
        </p:spPr>
        <p:txBody>
          <a:bodyPr/>
          <a:lstStyle/>
          <a:p>
            <a:pPr/>
          </a:p>
        </p:txBody>
      </p:sp>
      <p:sp>
        <p:nvSpPr>
          <p:cNvPr id="465" name="Shape 465"/>
          <p:cNvSpPr/>
          <p:nvPr>
            <p:ph type="body" sz="quarter" idx="1"/>
          </p:nvPr>
        </p:nvSpPr>
        <p:spPr>
          <a:prstGeom prst="rect">
            <a:avLst/>
          </a:prstGeom>
        </p:spPr>
        <p:txBody>
          <a:bodyPr/>
          <a:lstStyle/>
          <a:p>
            <a:pPr/>
            <a:r>
              <a:t>Quoted from Rochelle Terman’s </a:t>
            </a:r>
            <a:r>
              <a:rPr u="sng">
                <a:solidFill>
                  <a:srgbClr val="0000FF"/>
                </a:solidFill>
                <a:uFill>
                  <a:solidFill>
                    <a:srgbClr val="0000FF"/>
                  </a:solidFill>
                </a:uFill>
                <a:hlinkClick r:id="rId3" invalidUrl="" action="" tgtFrame="" tooltip="" history="1" highlightClick="0" endSnd="0"/>
              </a:rPr>
              <a:t>Washington Post article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At ISPU, we envision </a:t>
            </a:r>
            <a:r>
              <a:rPr>
                <a:latin typeface="Arial"/>
                <a:ea typeface="Arial"/>
                <a:cs typeface="Arial"/>
                <a:sym typeface="Arial"/>
              </a:rPr>
              <a:t>a vibrant and truly pluralistic America where Muslims are strong and equal participants. We work towards this vision by: first, conducting original research to discover new data, next, we use what we learn to educate the general public and raise awareness through in-person and digital education events. Finally, we provide resources and toolkits for journalists, policymakers, community leaders, and other changemakers to use in their own work.</a:t>
            </a:r>
            <a:endParaRPr>
              <a:latin typeface="Arial"/>
              <a:ea typeface="Arial"/>
              <a:cs typeface="Arial"/>
              <a:sym typeface="Arial"/>
            </a:endParaRPr>
          </a:p>
          <a:p>
            <a:pPr>
              <a:defRPr>
                <a:latin typeface="Arial"/>
                <a:ea typeface="Arial"/>
                <a:cs typeface="Arial"/>
                <a:sym typeface="Arial"/>
              </a:defRPr>
            </a:pPr>
          </a:p>
          <a:p>
            <a:pPr>
              <a:lnSpc>
                <a:spcPct val="110000"/>
              </a:lnSpc>
              <a:defRPr>
                <a:latin typeface="Arial"/>
                <a:ea typeface="Arial"/>
                <a:cs typeface="Arial"/>
                <a:sym typeface="Arial"/>
              </a:defRPr>
            </a:pPr>
            <a:r>
              <a:t>ISPU empowers our communities and all those working towards full and equitable inclusion of Muslims in America to stand up, to speak up and to thrive.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Why is it important to learn the facts?  </a:t>
            </a:r>
          </a:p>
          <a:p>
            <a:pPr/>
          </a:p>
          <a:p>
            <a:pPr/>
            <a:r>
              <a:t>Because most Americans don’t know a real Muslim and therefore must rely on the media for information.  According to a study by Media Tenor, a media content analysis firm based in Germany, 90% of US TV news media portrays Islam and Muslims negatively.  As a point of comparison, North Korea, a nation that has openly threatened to bomb our country, receives coverage that is 73% negative, less negative than a diverse religious community of 1.7 billion people, of which the vast majority are US Allies. </a:t>
            </a:r>
          </a:p>
          <a:p>
            <a:pPr/>
          </a:p>
          <a:p>
            <a:pPr/>
            <a:r>
              <a:t>And it’s not just the cable networks, nor a function of the horrific acts of 9/11.  A study conducted by 416Labs showed that over 25 years, i.e. before 9/11, The New York Times portrayed Islam and Muslims more negatively than cancer and cocaine.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r>
              <a:t>And what the media shows us really matters.  We also know that relying on media for information about Muslims is linked to support for policies that contradict our values and our interests.  </a:t>
            </a:r>
          </a:p>
          <a:p>
            <a:pPr/>
          </a:p>
          <a:p>
            <a:pPr/>
            <a:r>
              <a:t> “According to a recent University of Michigan study…(read slide)”</a:t>
            </a:r>
          </a:p>
          <a:p>
            <a:pPr/>
          </a:p>
          <a:p>
            <a:pPr/>
            <a:r>
              <a:t>Knowing the facts strengthens our democracy and helps us make informed decisions as citizens. This presentation seeks to paint a data-driven picture of this diverse community.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defRPr sz="1100">
                <a:latin typeface="Arial"/>
                <a:ea typeface="Arial"/>
                <a:cs typeface="Arial"/>
                <a:sym typeface="Arial"/>
              </a:defRPr>
            </a:pPr>
            <a:r>
              <a:t>I would like to introduce you to Dr. Yahya Basha, </a:t>
            </a:r>
            <a:r>
              <a:rPr sz="1200">
                <a:latin typeface="+mj-lt"/>
                <a:ea typeface="+mj-ea"/>
                <a:cs typeface="+mj-cs"/>
                <a:sym typeface="Calibri"/>
              </a:rPr>
              <a:t>who is the president and founder of BASHA DIAGNOSTICS PC; he is a radiologist, businessman, and champion for refugees. He has worked with the Clinton, Bush, and Obama administrations.</a:t>
            </a:r>
            <a:endParaRPr sz="1200">
              <a:latin typeface="+mj-lt"/>
              <a:ea typeface="+mj-ea"/>
              <a:cs typeface="+mj-cs"/>
              <a:sym typeface="Calibri"/>
            </a:endParaRPr>
          </a:p>
          <a:p>
            <a:pPr/>
          </a:p>
          <a:p>
            <a:pPr>
              <a:defRPr sz="1100">
                <a:latin typeface="Arial"/>
                <a:ea typeface="Arial"/>
                <a:cs typeface="Arial"/>
                <a:sym typeface="Arial"/>
              </a:defRPr>
            </a:pPr>
            <a:r>
              <a:t>Dr. Basha moved to Michigan in the 1970s to get his medical degree. After he completed his degree in Radiology and entered the job market, he found that he could not find one. Dr. Basha was facing employment discrimination. He didn’t know what to do so he turned to his Jewish colleagues for advice who had gone through similar challenges. His colleagues advised him to open up his own practice. People thought he was crazy to do so, because at the time there weren’t any independent radiology clinics but he went ahead with it. He had a really innovative idea. Instead of having patients come to his clinic, he would load up his radiology equipment into a fleet of vehicles and take it to individual practices. This was innovative because this way doctors could get the results of their patients radiology labs right away instead of waiting days or sometimes even weeks for results from hospitals. Almost right away, copycat businesses srang up and soon the hospitals were asking Dr. Basha for advice.</a:t>
            </a:r>
          </a:p>
          <a:p>
            <a:pPr>
              <a:defRPr sz="1100">
                <a:latin typeface="Arial"/>
                <a:ea typeface="Arial"/>
                <a:cs typeface="Arial"/>
                <a:sym typeface="Arial"/>
              </a:defRPr>
            </a:pPr>
          </a:p>
          <a:p>
            <a:pPr>
              <a:defRPr sz="1100">
                <a:latin typeface="Arial"/>
                <a:ea typeface="Arial"/>
                <a:cs typeface="Arial"/>
                <a:sym typeface="Arial"/>
              </a:defRPr>
            </a:pPr>
            <a:r>
              <a:t>Dr. Basha is still known for cutting edge techniques including the open MRI machine. Dr. Basha also keeps his clinics open on weeknights and weekends to better serve Michigan patients. Dr. Basha’s story is not interesting because of his ingenuity but rather because it echoes the pattern we noticed across all our interviews of medical professionals across the state, who strive to provide excellent care to their patients.</a:t>
            </a:r>
          </a:p>
          <a:p>
            <a:pPr/>
            <a:endParaRPr sz="1100">
              <a:latin typeface="Arial"/>
              <a:ea typeface="Arial"/>
              <a:cs typeface="Arial"/>
              <a:sym typeface="Arial"/>
            </a:endParaRPr>
          </a:p>
          <a:p>
            <a:pPr/>
            <a:endParaRPr sz="1100">
              <a:latin typeface="Arial"/>
              <a:ea typeface="Arial"/>
              <a:cs typeface="Arial"/>
              <a:sym typeface="Arial"/>
            </a:endParaR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solidFill>
          <a:srgbClr val="FFFFFF"/>
        </a:solidFill>
      </p:bgPr>
    </p:bg>
    <p:spTree>
      <p:nvGrpSpPr>
        <p:cNvPr id="1" name=""/>
        <p:cNvGrpSpPr/>
        <p:nvPr/>
      </p:nvGrpSpPr>
      <p:grpSpPr>
        <a:xfrm>
          <a:off x="0" y="0"/>
          <a:ext cx="0" cy="0"/>
          <a:chOff x="0" y="0"/>
          <a:chExt cx="0" cy="0"/>
        </a:xfrm>
      </p:grpSpPr>
      <p:sp>
        <p:nvSpPr>
          <p:cNvPr id="12" name="Rectangle 3"/>
          <p:cNvSpPr/>
          <p:nvPr/>
        </p:nvSpPr>
        <p:spPr>
          <a:xfrm>
            <a:off x="0" y="1828800"/>
            <a:ext cx="6656962" cy="5029200"/>
          </a:xfrm>
          <a:prstGeom prst="rect">
            <a:avLst/>
          </a:prstGeom>
          <a:solidFill>
            <a:srgbClr val="002D55"/>
          </a:solidFill>
          <a:ln w="12700">
            <a:miter lim="400000"/>
          </a:ln>
        </p:spPr>
        <p:txBody>
          <a:bodyPr lIns="45719" rIns="45719" anchor="ctr"/>
          <a:lstStyle/>
          <a:p>
            <a:pPr algn="ctr">
              <a:defRPr>
                <a:solidFill>
                  <a:srgbClr val="FFFFFF"/>
                </a:solidFill>
              </a:defRPr>
            </a:pPr>
          </a:p>
        </p:txBody>
      </p:sp>
      <p:pic>
        <p:nvPicPr>
          <p:cNvPr id="13" name="Picture 9" descr="Picture 9"/>
          <p:cNvPicPr>
            <a:picLocks noChangeAspect="1"/>
          </p:cNvPicPr>
          <p:nvPr/>
        </p:nvPicPr>
        <p:blipFill>
          <a:blip r:embed="rId2">
            <a:extLst/>
          </a:blip>
          <a:stretch>
            <a:fillRect/>
          </a:stretch>
        </p:blipFill>
        <p:spPr>
          <a:xfrm>
            <a:off x="483769" y="338150"/>
            <a:ext cx="921668" cy="1143001"/>
          </a:xfrm>
          <a:prstGeom prst="rect">
            <a:avLst/>
          </a:prstGeom>
          <a:ln w="12700">
            <a:miter lim="400000"/>
          </a:ln>
        </p:spPr>
      </p:pic>
      <p:pic>
        <p:nvPicPr>
          <p:cNvPr id="14" name="Picture 5" descr="Picture 5"/>
          <p:cNvPicPr>
            <a:picLocks noChangeAspect="1"/>
          </p:cNvPicPr>
          <p:nvPr/>
        </p:nvPicPr>
        <p:blipFill>
          <a:blip r:embed="rId3">
            <a:extLst/>
          </a:blip>
          <a:stretch>
            <a:fillRect/>
          </a:stretch>
        </p:blipFill>
        <p:spPr>
          <a:xfrm>
            <a:off x="7266564" y="-1"/>
            <a:ext cx="4942061" cy="6879927"/>
          </a:xfrm>
          <a:prstGeom prst="rect">
            <a:avLst/>
          </a:prstGeom>
          <a:ln w="12700">
            <a:miter lim="400000"/>
          </a:ln>
        </p:spPr>
      </p:pic>
      <p:sp>
        <p:nvSpPr>
          <p:cNvPr id="15" name="TextBox 16"/>
          <p:cNvSpPr txBox="1"/>
          <p:nvPr/>
        </p:nvSpPr>
        <p:spPr>
          <a:xfrm>
            <a:off x="1640153" y="524930"/>
            <a:ext cx="4410127" cy="75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200">
                <a:solidFill>
                  <a:srgbClr val="0E1B2A"/>
                </a:solidFill>
                <a:latin typeface="Franklin Gothic Medium"/>
                <a:ea typeface="Franklin Gothic Medium"/>
                <a:cs typeface="Franklin Gothic Medium"/>
                <a:sym typeface="Franklin Gothic Medium"/>
              </a:defRPr>
            </a:pPr>
            <a:r>
              <a:t>Institute for Social Policy </a:t>
            </a:r>
          </a:p>
          <a:p>
            <a:pPr>
              <a:defRPr b="1" sz="2200">
                <a:solidFill>
                  <a:srgbClr val="0E1B2A"/>
                </a:solidFill>
                <a:latin typeface="Franklin Gothic Medium"/>
                <a:ea typeface="Franklin Gothic Medium"/>
                <a:cs typeface="Franklin Gothic Medium"/>
                <a:sym typeface="Franklin Gothic Medium"/>
              </a:defRPr>
            </a:pPr>
            <a:r>
              <a:t>and Understanding</a:t>
            </a:r>
          </a:p>
        </p:txBody>
      </p:sp>
      <p:sp>
        <p:nvSpPr>
          <p:cNvPr id="16" name="Title Text"/>
          <p:cNvSpPr txBox="1"/>
          <p:nvPr>
            <p:ph type="title"/>
          </p:nvPr>
        </p:nvSpPr>
        <p:spPr>
          <a:xfrm>
            <a:off x="483769" y="2503503"/>
            <a:ext cx="5350103" cy="3159660"/>
          </a:xfrm>
          <a:prstGeom prst="rect">
            <a:avLst/>
          </a:prstGeom>
        </p:spPr>
        <p:txBody>
          <a:bodyPr/>
          <a:lstStyle>
            <a:lvl1pPr algn="l"/>
          </a:lstStyle>
          <a:p>
            <a:pPr/>
            <a:r>
              <a:t>Title Text</a:t>
            </a:r>
          </a:p>
        </p:txBody>
      </p:sp>
      <p:sp>
        <p:nvSpPr>
          <p:cNvPr id="17" name="Rectangle 13"/>
          <p:cNvSpPr/>
          <p:nvPr/>
        </p:nvSpPr>
        <p:spPr>
          <a:xfrm>
            <a:off x="483768" y="5544289"/>
            <a:ext cx="3630168" cy="118872"/>
          </a:xfrm>
          <a:prstGeom prst="rect">
            <a:avLst/>
          </a:prstGeom>
          <a:solidFill>
            <a:srgbClr val="5191CD"/>
          </a:solidFill>
          <a:ln w="12700">
            <a:miter lim="400000"/>
          </a:ln>
        </p:spPr>
        <p:txBody>
          <a:bodyPr lIns="45719" rIns="45719" anchor="ctr"/>
          <a:lstStyle/>
          <a:p>
            <a:pPr algn="ctr">
              <a:defRPr>
                <a:solidFill>
                  <a:srgbClr val="5191CD"/>
                </a:solidFill>
              </a:defRPr>
            </a:pPr>
          </a:p>
        </p:txBody>
      </p:sp>
      <p:sp>
        <p:nvSpPr>
          <p:cNvPr id="18" name="Rectangle 14"/>
          <p:cNvSpPr/>
          <p:nvPr/>
        </p:nvSpPr>
        <p:spPr>
          <a:xfrm>
            <a:off x="7266562" y="-2"/>
            <a:ext cx="4942062" cy="6858001"/>
          </a:xfrm>
          <a:prstGeom prst="rect">
            <a:avLst/>
          </a:prstGeom>
          <a:solidFill>
            <a:srgbClr val="002D55">
              <a:alpha val="10000"/>
            </a:srgbClr>
          </a:solidFill>
          <a:ln w="12700">
            <a:miter lim="400000"/>
          </a:ln>
        </p:spPr>
        <p:txBody>
          <a:bodyPr lIns="45719" rIns="45719" anchor="ctr"/>
          <a:lstStyle/>
          <a:p>
            <a:pPr algn="ctr">
              <a:defRPr>
                <a:solidFill>
                  <a:srgbClr val="5191CD"/>
                </a:solidFill>
              </a:defRPr>
            </a:pP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bg>
      <p:bgPr>
        <a:solidFill>
          <a:srgbClr val="FFFFFF"/>
        </a:solidFill>
      </p:bgPr>
    </p:bg>
    <p:spTree>
      <p:nvGrpSpPr>
        <p:cNvPr id="1" name=""/>
        <p:cNvGrpSpPr/>
        <p:nvPr/>
      </p:nvGrpSpPr>
      <p:grpSpPr>
        <a:xfrm>
          <a:off x="0" y="0"/>
          <a:ext cx="0" cy="0"/>
          <a:chOff x="0" y="0"/>
          <a:chExt cx="0" cy="0"/>
        </a:xfrm>
      </p:grpSpPr>
      <p:sp>
        <p:nvSpPr>
          <p:cNvPr id="109" name="Title Text"/>
          <p:cNvSpPr txBox="1"/>
          <p:nvPr>
            <p:ph type="title"/>
          </p:nvPr>
        </p:nvSpPr>
        <p:spPr>
          <a:xfrm>
            <a:off x="609600" y="273050"/>
            <a:ext cx="9881286" cy="480712"/>
          </a:xfrm>
          <a:prstGeom prst="rect">
            <a:avLst/>
          </a:prstGeom>
        </p:spPr>
        <p:txBody>
          <a:bodyPr anchor="b"/>
          <a:lstStyle>
            <a:lvl1pPr algn="l">
              <a:defRPr cap="all" spc="100" sz="2000">
                <a:solidFill>
                  <a:srgbClr val="000000"/>
                </a:solidFill>
                <a:latin typeface="Arial"/>
                <a:ea typeface="Arial"/>
                <a:cs typeface="Arial"/>
                <a:sym typeface="Arial"/>
              </a:defRPr>
            </a:lvl1pPr>
          </a:lstStyle>
          <a:p>
            <a:pPr/>
            <a:r>
              <a:t>Title Text</a:t>
            </a:r>
          </a:p>
        </p:txBody>
      </p:sp>
      <p:sp>
        <p:nvSpPr>
          <p:cNvPr id="110" name="Body Level One…"/>
          <p:cNvSpPr txBox="1"/>
          <p:nvPr>
            <p:ph type="body" idx="1"/>
          </p:nvPr>
        </p:nvSpPr>
        <p:spPr>
          <a:xfrm>
            <a:off x="609601" y="2457349"/>
            <a:ext cx="10972801" cy="3844598"/>
          </a:xfrm>
          <a:prstGeom prst="rect">
            <a:avLst/>
          </a:prstGeom>
        </p:spPr>
        <p:txBody>
          <a:bodyPr>
            <a:normAutofit fontScale="100000" lnSpcReduction="0"/>
          </a:bodyPr>
          <a:lstStyle>
            <a:lvl1pPr marL="342900" indent="-342900">
              <a:spcBef>
                <a:spcPts val="500"/>
              </a:spcBef>
              <a:buSzPct val="100000"/>
              <a:buFont typeface="Arial"/>
              <a:buChar char="•"/>
              <a:defRPr sz="2200">
                <a:solidFill>
                  <a:srgbClr val="000000"/>
                </a:solidFill>
                <a:latin typeface="Arial"/>
                <a:ea typeface="Arial"/>
                <a:cs typeface="Arial"/>
                <a:sym typeface="Arial"/>
              </a:defRPr>
            </a:lvl1pPr>
            <a:lvl2pPr marL="742950" indent="-285750">
              <a:spcBef>
                <a:spcPts val="500"/>
              </a:spcBef>
              <a:buFont typeface="Arial"/>
              <a:defRPr sz="2200">
                <a:solidFill>
                  <a:srgbClr val="000000"/>
                </a:solidFill>
                <a:latin typeface="Arial"/>
                <a:ea typeface="Arial"/>
                <a:cs typeface="Arial"/>
                <a:sym typeface="Arial"/>
              </a:defRPr>
            </a:lvl2pPr>
            <a:lvl3pPr marL="1143000" indent="-228600">
              <a:spcBef>
                <a:spcPts val="500"/>
              </a:spcBef>
              <a:buFont typeface="Arial"/>
              <a:defRPr sz="2200">
                <a:solidFill>
                  <a:srgbClr val="000000"/>
                </a:solidFill>
                <a:latin typeface="Arial"/>
                <a:ea typeface="Arial"/>
                <a:cs typeface="Arial"/>
                <a:sym typeface="Arial"/>
              </a:defRPr>
            </a:lvl3pPr>
            <a:lvl4pPr>
              <a:spcBef>
                <a:spcPts val="500"/>
              </a:spcBef>
              <a:buFont typeface="Arial"/>
              <a:defRPr sz="2200">
                <a:solidFill>
                  <a:srgbClr val="000000"/>
                </a:solidFill>
                <a:latin typeface="Arial"/>
                <a:ea typeface="Arial"/>
                <a:cs typeface="Arial"/>
                <a:sym typeface="Arial"/>
              </a:defRPr>
            </a:lvl4pPr>
            <a:lvl5pPr>
              <a:spcBef>
                <a:spcPts val="500"/>
              </a:spcBef>
              <a:buFont typeface="Arial"/>
              <a:defRPr sz="22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11" name="Rectangle 8"/>
          <p:cNvSpPr/>
          <p:nvPr/>
        </p:nvSpPr>
        <p:spPr>
          <a:xfrm>
            <a:off x="609598" y="1908769"/>
            <a:ext cx="3630169" cy="118872"/>
          </a:xfrm>
          <a:prstGeom prst="rect">
            <a:avLst/>
          </a:prstGeom>
          <a:solidFill>
            <a:srgbClr val="5191CD"/>
          </a:solidFill>
          <a:ln w="12700">
            <a:miter lim="400000"/>
          </a:ln>
        </p:spPr>
        <p:txBody>
          <a:bodyPr lIns="45719" rIns="45719" anchor="ctr"/>
          <a:lstStyle/>
          <a:p>
            <a:pPr algn="ctr">
              <a:defRPr>
                <a:solidFill>
                  <a:srgbClr val="5191CD"/>
                </a:solidFill>
              </a:defRPr>
            </a:pPr>
          </a:p>
        </p:txBody>
      </p:sp>
      <p:sp>
        <p:nvSpPr>
          <p:cNvPr id="112" name="Text Placeholder 10"/>
          <p:cNvSpPr/>
          <p:nvPr>
            <p:ph type="body" sz="quarter" idx="21"/>
          </p:nvPr>
        </p:nvSpPr>
        <p:spPr>
          <a:xfrm>
            <a:off x="609598" y="766118"/>
            <a:ext cx="9881287" cy="1143001"/>
          </a:xfrm>
          <a:prstGeom prst="rect">
            <a:avLst/>
          </a:prstGeom>
        </p:spPr>
        <p:txBody>
          <a:bodyPr anchor="ctr">
            <a:normAutofit fontScale="100000" lnSpcReduction="0"/>
          </a:bodyPr>
          <a:lstStyle/>
          <a:p>
            <a:pPr>
              <a:spcBef>
                <a:spcPts val="800"/>
              </a:spcBef>
              <a:defRPr b="1" sz="3600">
                <a:latin typeface="FranklinGothic URW Demi"/>
                <a:ea typeface="FranklinGothic URW Demi"/>
                <a:cs typeface="FranklinGothic URW Demi"/>
                <a:sym typeface="FranklinGothic URW Demi"/>
              </a:defRPr>
            </a:pPr>
          </a:p>
        </p:txBody>
      </p:sp>
      <p:pic>
        <p:nvPicPr>
          <p:cNvPr id="113" name="Picture 11" descr="Picture 11"/>
          <p:cNvPicPr>
            <a:picLocks noChangeAspect="1"/>
          </p:cNvPicPr>
          <p:nvPr/>
        </p:nvPicPr>
        <p:blipFill>
          <a:blip r:embed="rId2">
            <a:extLst/>
          </a:blip>
          <a:stretch>
            <a:fillRect/>
          </a:stretch>
        </p:blipFill>
        <p:spPr>
          <a:xfrm>
            <a:off x="11096589" y="171697"/>
            <a:ext cx="921668" cy="1143001"/>
          </a:xfrm>
          <a:prstGeom prst="rect">
            <a:avLst/>
          </a:prstGeom>
          <a:ln w="12700">
            <a:miter lim="400000"/>
          </a:ln>
        </p:spPr>
      </p:pic>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and Content">
    <p:bg>
      <p:bgPr>
        <a:solidFill>
          <a:srgbClr val="FFFFFF"/>
        </a:solidFill>
      </p:bgPr>
    </p:bg>
    <p:spTree>
      <p:nvGrpSpPr>
        <p:cNvPr id="1" name=""/>
        <p:cNvGrpSpPr/>
        <p:nvPr/>
      </p:nvGrpSpPr>
      <p:grpSpPr>
        <a:xfrm>
          <a:off x="0" y="0"/>
          <a:ext cx="0" cy="0"/>
          <a:chOff x="0" y="0"/>
          <a:chExt cx="0" cy="0"/>
        </a:xfrm>
      </p:grpSpPr>
      <p:pic>
        <p:nvPicPr>
          <p:cNvPr id="121" name="Google Shape;23;p128" descr="Google Shape;23;p128"/>
          <p:cNvPicPr>
            <a:picLocks noChangeAspect="1"/>
          </p:cNvPicPr>
          <p:nvPr/>
        </p:nvPicPr>
        <p:blipFill>
          <a:blip r:embed="rId2">
            <a:extLst/>
          </a:blip>
          <a:stretch>
            <a:fillRect/>
          </a:stretch>
        </p:blipFill>
        <p:spPr>
          <a:xfrm>
            <a:off x="0" y="1"/>
            <a:ext cx="12192000" cy="1494590"/>
          </a:xfrm>
          <a:prstGeom prst="rect">
            <a:avLst/>
          </a:prstGeom>
          <a:ln w="12700">
            <a:miter lim="400000"/>
          </a:ln>
        </p:spPr>
      </p:pic>
      <p:sp>
        <p:nvSpPr>
          <p:cNvPr id="122" name="Body Level One…"/>
          <p:cNvSpPr txBox="1"/>
          <p:nvPr>
            <p:ph type="body" idx="1"/>
          </p:nvPr>
        </p:nvSpPr>
        <p:spPr>
          <a:xfrm>
            <a:off x="634577" y="1914782"/>
            <a:ext cx="10662801" cy="4441501"/>
          </a:xfrm>
          <a:prstGeom prst="rect">
            <a:avLst/>
          </a:prstGeom>
        </p:spPr>
        <p:txBody>
          <a:bodyPr lIns="45699" tIns="45699" rIns="45699" bIns="45699">
            <a:normAutofit fontScale="100000" lnSpcReduction="0"/>
          </a:bodyPr>
          <a:lstStyle>
            <a:lvl1pPr marL="457200" indent="-355600">
              <a:lnSpc>
                <a:spcPct val="110000"/>
              </a:lnSpc>
              <a:buClr>
                <a:srgbClr val="002D55"/>
              </a:buClr>
              <a:buSzPts val="2000"/>
              <a:buFont typeface="Helvetica"/>
              <a:buChar char="▪"/>
            </a:lvl1pPr>
            <a:lvl2pPr marL="914400" indent="-355600">
              <a:lnSpc>
                <a:spcPct val="110000"/>
              </a:lnSpc>
              <a:buClr>
                <a:srgbClr val="002D55"/>
              </a:buClr>
              <a:buSzPts val="2000"/>
              <a:buFont typeface="Helvetica"/>
            </a:lvl2pPr>
            <a:lvl3pPr marL="1371600" indent="-355600">
              <a:lnSpc>
                <a:spcPct val="110000"/>
              </a:lnSpc>
              <a:buClr>
                <a:srgbClr val="002D55"/>
              </a:buClr>
              <a:buSzPts val="2000"/>
              <a:buFont typeface="Helvetica"/>
            </a:lvl3pPr>
            <a:lvl4pPr marL="1828800" indent="-355600">
              <a:lnSpc>
                <a:spcPct val="110000"/>
              </a:lnSpc>
              <a:buClr>
                <a:srgbClr val="002D55"/>
              </a:buClr>
              <a:buSzPts val="2000"/>
              <a:buFont typeface="Helvetica"/>
            </a:lvl4pPr>
            <a:lvl5pPr marL="2286000" indent="-355600">
              <a:lnSpc>
                <a:spcPct val="110000"/>
              </a:lnSpc>
              <a:buClr>
                <a:srgbClr val="002D55"/>
              </a:buClr>
              <a:buSzPts val="2000"/>
              <a:buFont typeface="Helvetica"/>
            </a:lvl5pPr>
          </a:lstStyle>
          <a:p>
            <a:pPr/>
            <a:r>
              <a:t>Body Level One</a:t>
            </a:r>
          </a:p>
          <a:p>
            <a:pPr lvl="1"/>
            <a:r>
              <a:t>Body Level Two</a:t>
            </a:r>
          </a:p>
          <a:p>
            <a:pPr lvl="2"/>
            <a:r>
              <a:t>Body Level Three</a:t>
            </a:r>
          </a:p>
          <a:p>
            <a:pPr lvl="3"/>
            <a:r>
              <a:t>Body Level Four</a:t>
            </a:r>
          </a:p>
          <a:p>
            <a:pPr lvl="4"/>
            <a:r>
              <a:t>Body Level Five</a:t>
            </a:r>
          </a:p>
        </p:txBody>
      </p:sp>
      <p:sp>
        <p:nvSpPr>
          <p:cNvPr id="123" name="Google Shape;25;p128"/>
          <p:cNvSpPr/>
          <p:nvPr/>
        </p:nvSpPr>
        <p:spPr>
          <a:xfrm>
            <a:off x="0" y="-1"/>
            <a:ext cx="12192000" cy="1494602"/>
          </a:xfrm>
          <a:prstGeom prst="rect">
            <a:avLst/>
          </a:prstGeom>
          <a:solidFill>
            <a:srgbClr val="5191CD">
              <a:alpha val="80000"/>
            </a:srgbClr>
          </a:solidFill>
          <a:ln w="12700">
            <a:miter lim="400000"/>
          </a:ln>
        </p:spPr>
        <p:txBody>
          <a:bodyPr lIns="45719" rIns="45719" anchor="ctr"/>
          <a:lstStyle/>
          <a:p>
            <a:pPr algn="ctr">
              <a:defRPr>
                <a:solidFill>
                  <a:srgbClr val="5191CD"/>
                </a:solidFill>
                <a:latin typeface="+mj-lt"/>
                <a:ea typeface="+mj-ea"/>
                <a:cs typeface="+mj-cs"/>
                <a:sym typeface="Calibri"/>
              </a:defRPr>
            </a:pPr>
          </a:p>
        </p:txBody>
      </p:sp>
      <p:sp>
        <p:nvSpPr>
          <p:cNvPr id="124" name="Title Text"/>
          <p:cNvSpPr txBox="1"/>
          <p:nvPr>
            <p:ph type="title"/>
          </p:nvPr>
        </p:nvSpPr>
        <p:spPr>
          <a:xfrm>
            <a:off x="634577" y="171697"/>
            <a:ext cx="9726401" cy="1143001"/>
          </a:xfrm>
          <a:prstGeom prst="rect">
            <a:avLst/>
          </a:prstGeom>
        </p:spPr>
        <p:txBody>
          <a:bodyPr lIns="45699" tIns="45699" rIns="45699" bIns="45699"/>
          <a:lstStyle>
            <a:lvl1pPr algn="l">
              <a:defRPr sz="3600">
                <a:latin typeface="Helvetica Neue"/>
                <a:ea typeface="Helvetica Neue"/>
                <a:cs typeface="Helvetica Neue"/>
                <a:sym typeface="Helvetica Neue"/>
              </a:defRPr>
            </a:lvl1pPr>
          </a:lstStyle>
          <a:p>
            <a:pPr/>
            <a:r>
              <a:t>Title Text</a:t>
            </a:r>
          </a:p>
        </p:txBody>
      </p:sp>
      <p:pic>
        <p:nvPicPr>
          <p:cNvPr id="125" name="Google Shape;27;p128" descr="Google Shape;27;p128"/>
          <p:cNvPicPr>
            <a:picLocks noChangeAspect="1"/>
          </p:cNvPicPr>
          <p:nvPr/>
        </p:nvPicPr>
        <p:blipFill>
          <a:blip r:embed="rId3">
            <a:extLst/>
          </a:blip>
          <a:stretch>
            <a:fillRect/>
          </a:stretch>
        </p:blipFill>
        <p:spPr>
          <a:xfrm>
            <a:off x="10631012" y="171110"/>
            <a:ext cx="1227132" cy="1143001"/>
          </a:xfrm>
          <a:prstGeom prst="rect">
            <a:avLst/>
          </a:prstGeom>
          <a:ln w="12700">
            <a:miter lim="400000"/>
          </a:ln>
        </p:spPr>
      </p:pic>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body">
    <p:bg>
      <p:bgPr>
        <a:solidFill>
          <a:srgbClr val="FFFFFF"/>
        </a:solidFill>
      </p:bgPr>
    </p:bg>
    <p:spTree>
      <p:nvGrpSpPr>
        <p:cNvPr id="1" name=""/>
        <p:cNvGrpSpPr/>
        <p:nvPr/>
      </p:nvGrpSpPr>
      <p:grpSpPr>
        <a:xfrm>
          <a:off x="0" y="0"/>
          <a:ext cx="0" cy="0"/>
          <a:chOff x="0" y="0"/>
          <a:chExt cx="0" cy="0"/>
        </a:xfrm>
      </p:grpSpPr>
      <p:sp>
        <p:nvSpPr>
          <p:cNvPr id="133" name="Title Text"/>
          <p:cNvSpPr txBox="1"/>
          <p:nvPr>
            <p:ph type="title"/>
          </p:nvPr>
        </p:nvSpPr>
        <p:spPr>
          <a:xfrm>
            <a:off x="415600" y="593366"/>
            <a:ext cx="11360801" cy="763501"/>
          </a:xfrm>
          <a:prstGeom prst="rect">
            <a:avLst/>
          </a:prstGeom>
        </p:spPr>
        <p:txBody>
          <a:bodyPr lIns="91424" tIns="91424" rIns="91424" bIns="91424" anchor="t"/>
          <a:lstStyle>
            <a:lvl1pPr algn="l">
              <a:defRPr cap="all" sz="4000">
                <a:solidFill>
                  <a:srgbClr val="002D55"/>
                </a:solidFill>
                <a:latin typeface="Verdana"/>
                <a:ea typeface="Verdana"/>
                <a:cs typeface="Verdana"/>
                <a:sym typeface="Verdana"/>
              </a:defRPr>
            </a:lvl1pPr>
          </a:lstStyle>
          <a:p>
            <a:pPr/>
            <a:r>
              <a:t>Title Text</a:t>
            </a:r>
          </a:p>
        </p:txBody>
      </p:sp>
      <p:sp>
        <p:nvSpPr>
          <p:cNvPr id="134" name="Body Level One…"/>
          <p:cNvSpPr txBox="1"/>
          <p:nvPr>
            <p:ph type="body" idx="1"/>
          </p:nvPr>
        </p:nvSpPr>
        <p:spPr>
          <a:xfrm>
            <a:off x="415600" y="1536633"/>
            <a:ext cx="11360801" cy="4555200"/>
          </a:xfrm>
          <a:prstGeom prst="rect">
            <a:avLst/>
          </a:prstGeom>
        </p:spPr>
        <p:txBody>
          <a:bodyPr lIns="91424" tIns="91424" rIns="91424" bIns="91424">
            <a:normAutofit fontScale="100000" lnSpcReduction="0"/>
          </a:bodyPr>
          <a:lstStyle>
            <a:lvl1pPr marL="457200" indent="-342900">
              <a:lnSpc>
                <a:spcPct val="115000"/>
              </a:lnSpc>
              <a:spcBef>
                <a:spcPts val="0"/>
              </a:spcBef>
              <a:buSzPts val="2000"/>
              <a:buFont typeface="Arial"/>
              <a:buChar char="●"/>
            </a:lvl1pPr>
            <a:lvl2pPr marL="823685" indent="-226785">
              <a:lnSpc>
                <a:spcPct val="115000"/>
              </a:lnSpc>
              <a:spcBef>
                <a:spcPts val="0"/>
              </a:spcBef>
              <a:buSzPts val="2000"/>
              <a:buFont typeface="Arial"/>
              <a:buChar char="○"/>
            </a:lvl2pPr>
            <a:lvl3pPr marL="1318683" indent="-264583">
              <a:lnSpc>
                <a:spcPct val="115000"/>
              </a:lnSpc>
              <a:spcBef>
                <a:spcPts val="0"/>
              </a:spcBef>
              <a:buSzPts val="2000"/>
              <a:buFont typeface="Arial"/>
              <a:buChar char="■"/>
            </a:lvl3pPr>
            <a:lvl4pPr marL="1828800" indent="-317500">
              <a:lnSpc>
                <a:spcPct val="115000"/>
              </a:lnSpc>
              <a:spcBef>
                <a:spcPts val="0"/>
              </a:spcBef>
              <a:buSzPts val="2000"/>
              <a:buFont typeface="Arial"/>
              <a:buChar char="●"/>
            </a:lvl4pPr>
            <a:lvl5pPr marL="2286000" indent="-317500">
              <a:lnSpc>
                <a:spcPct val="115000"/>
              </a:lnSpc>
              <a:spcBef>
                <a:spcPts val="0"/>
              </a:spcBef>
              <a:buSzPts val="2000"/>
              <a:buFont typeface="Arial"/>
              <a:buChar char="○"/>
            </a:lvl5pPr>
          </a:lstStyle>
          <a:p>
            <a:pPr/>
            <a:r>
              <a:t>Body Level One</a:t>
            </a:r>
          </a:p>
          <a:p>
            <a:pPr lvl="1"/>
            <a:r>
              <a:t>Body Level Two</a:t>
            </a:r>
          </a:p>
          <a:p>
            <a:pPr lvl="2"/>
            <a:r>
              <a:t>Body Level Three</a:t>
            </a:r>
          </a:p>
          <a:p>
            <a:pPr lvl="3"/>
            <a:r>
              <a:t>Body Level Four</a:t>
            </a:r>
          </a:p>
          <a:p>
            <a:pPr lvl="4"/>
            <a:r>
              <a:t>Body Level Five</a:t>
            </a:r>
          </a:p>
        </p:txBody>
      </p:sp>
      <p:sp>
        <p:nvSpPr>
          <p:cNvPr id="135" name="Slide Number"/>
          <p:cNvSpPr txBox="1"/>
          <p:nvPr>
            <p:ph type="sldNum" sz="quarter" idx="2"/>
          </p:nvPr>
        </p:nvSpPr>
        <p:spPr>
          <a:xfrm>
            <a:off x="11691398" y="6320774"/>
            <a:ext cx="336814" cy="318396"/>
          </a:xfrm>
          <a:prstGeom prst="rect">
            <a:avLst/>
          </a:prstGeom>
        </p:spPr>
        <p:txBody>
          <a:bodyPr lIns="91424" tIns="91424" rIns="91424" bIns="91424"/>
          <a:lstStyle>
            <a:lvl1pPr>
              <a:defRPr sz="1000">
                <a:solidFill>
                  <a:srgbClr val="1F497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ction Header">
    <p:bg>
      <p:bgPr>
        <a:solidFill>
          <a:srgbClr val="FFFFFF"/>
        </a:solidFill>
      </p:bgPr>
    </p:bg>
    <p:spTree>
      <p:nvGrpSpPr>
        <p:cNvPr id="1" name=""/>
        <p:cNvGrpSpPr/>
        <p:nvPr/>
      </p:nvGrpSpPr>
      <p:grpSpPr>
        <a:xfrm>
          <a:off x="0" y="0"/>
          <a:ext cx="0" cy="0"/>
          <a:chOff x="0" y="0"/>
          <a:chExt cx="0" cy="0"/>
        </a:xfrm>
      </p:grpSpPr>
      <p:sp>
        <p:nvSpPr>
          <p:cNvPr id="142" name="Google Shape;29;p130"/>
          <p:cNvSpPr/>
          <p:nvPr/>
        </p:nvSpPr>
        <p:spPr>
          <a:xfrm>
            <a:off x="0" y="1870235"/>
            <a:ext cx="12192000" cy="3342600"/>
          </a:xfrm>
          <a:prstGeom prst="rect">
            <a:avLst/>
          </a:prstGeom>
          <a:solidFill>
            <a:srgbClr val="5191CD">
              <a:alpha val="80000"/>
            </a:srgbClr>
          </a:solidFill>
          <a:ln w="12700">
            <a:miter lim="400000"/>
          </a:ln>
        </p:spPr>
        <p:txBody>
          <a:bodyPr lIns="45719" rIns="45719" anchor="ctr"/>
          <a:lstStyle/>
          <a:p>
            <a:pPr algn="ctr">
              <a:defRPr>
                <a:solidFill>
                  <a:srgbClr val="5191CD"/>
                </a:solidFill>
                <a:latin typeface="+mj-lt"/>
                <a:ea typeface="+mj-ea"/>
                <a:cs typeface="+mj-cs"/>
                <a:sym typeface="Calibri"/>
              </a:defRPr>
            </a:pPr>
          </a:p>
        </p:txBody>
      </p:sp>
      <p:sp>
        <p:nvSpPr>
          <p:cNvPr id="143" name="Google Shape;30;p130"/>
          <p:cNvSpPr/>
          <p:nvPr/>
        </p:nvSpPr>
        <p:spPr>
          <a:xfrm>
            <a:off x="-1" y="4700272"/>
            <a:ext cx="9062802" cy="152401"/>
          </a:xfrm>
          <a:prstGeom prst="rect">
            <a:avLst/>
          </a:prstGeom>
          <a:solidFill>
            <a:srgbClr val="5191CD"/>
          </a:solidFill>
          <a:ln w="12700">
            <a:miter lim="400000"/>
          </a:ln>
        </p:spPr>
        <p:txBody>
          <a:bodyPr lIns="45719" rIns="45719" anchor="ctr"/>
          <a:lstStyle/>
          <a:p>
            <a:pPr algn="ctr">
              <a:defRPr>
                <a:solidFill>
                  <a:srgbClr val="FFFFFF"/>
                </a:solidFill>
                <a:latin typeface="+mj-lt"/>
                <a:ea typeface="+mj-ea"/>
                <a:cs typeface="+mj-cs"/>
                <a:sym typeface="Calibri"/>
              </a:defRPr>
            </a:pPr>
          </a:p>
        </p:txBody>
      </p:sp>
      <p:sp>
        <p:nvSpPr>
          <p:cNvPr id="144" name="Title Text"/>
          <p:cNvSpPr txBox="1"/>
          <p:nvPr>
            <p:ph type="title"/>
          </p:nvPr>
        </p:nvSpPr>
        <p:spPr>
          <a:xfrm>
            <a:off x="1442535" y="2311629"/>
            <a:ext cx="9259200" cy="1924801"/>
          </a:xfrm>
          <a:prstGeom prst="rect">
            <a:avLst/>
          </a:prstGeom>
        </p:spPr>
        <p:txBody>
          <a:bodyPr lIns="45699" tIns="45699" rIns="45699" bIns="45699"/>
          <a:lstStyle>
            <a:lvl1pPr algn="l">
              <a:defRPr sz="4000">
                <a:latin typeface="Helvetica Neue"/>
                <a:ea typeface="Helvetica Neue"/>
                <a:cs typeface="Helvetica Neue"/>
                <a:sym typeface="Helvetica Neue"/>
              </a:defRPr>
            </a:lvl1pPr>
          </a:lstStyle>
          <a:p>
            <a:pPr/>
            <a:r>
              <a:t>Title Text</a:t>
            </a:r>
          </a:p>
        </p:txBody>
      </p:sp>
      <p:pic>
        <p:nvPicPr>
          <p:cNvPr id="145" name="Google Shape;32;p130" descr="Google Shape;32;p130"/>
          <p:cNvPicPr>
            <a:picLocks noChangeAspect="1"/>
          </p:cNvPicPr>
          <p:nvPr/>
        </p:nvPicPr>
        <p:blipFill>
          <a:blip r:embed="rId2">
            <a:extLst/>
          </a:blip>
          <a:stretch>
            <a:fillRect/>
          </a:stretch>
        </p:blipFill>
        <p:spPr>
          <a:xfrm>
            <a:off x="10631012" y="231590"/>
            <a:ext cx="1227132" cy="1143001"/>
          </a:xfrm>
          <a:prstGeom prst="rect">
            <a:avLst/>
          </a:prstGeom>
          <a:ln w="12700">
            <a:miter lim="400000"/>
          </a:ln>
        </p:spPr>
      </p:pic>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sp>
        <p:nvSpPr>
          <p:cNvPr id="26" name="Body Level One…"/>
          <p:cNvSpPr txBox="1"/>
          <p:nvPr>
            <p:ph type="body" idx="1"/>
          </p:nvPr>
        </p:nvSpPr>
        <p:spPr>
          <a:xfrm>
            <a:off x="634577" y="1914784"/>
            <a:ext cx="10662825" cy="4441567"/>
          </a:xfrm>
          <a:prstGeom prst="rect">
            <a:avLst/>
          </a:prstGeom>
        </p:spPr>
        <p:txBody>
          <a:bodyPr>
            <a:normAutofit fontScale="100000" lnSpcReduction="0"/>
          </a:bodyPr>
          <a:lstStyle>
            <a:lvl1pPr marL="344488" indent="-333375">
              <a:lnSpc>
                <a:spcPct val="110000"/>
              </a:lnSpc>
              <a:spcBef>
                <a:spcPts val="500"/>
              </a:spcBef>
              <a:buSzPct val="100000"/>
              <a:buFont typeface="Arial"/>
              <a:buChar char="•"/>
              <a:defRPr sz="2200">
                <a:solidFill>
                  <a:srgbClr val="000000"/>
                </a:solidFill>
                <a:latin typeface="Arial"/>
                <a:ea typeface="Arial"/>
                <a:cs typeface="Arial"/>
                <a:sym typeface="Arial"/>
              </a:defRPr>
            </a:lvl1pPr>
            <a:lvl2pPr marL="742950" indent="-285750">
              <a:lnSpc>
                <a:spcPct val="110000"/>
              </a:lnSpc>
              <a:spcBef>
                <a:spcPts val="500"/>
              </a:spcBef>
              <a:buFont typeface="Arial"/>
              <a:buChar char="•"/>
              <a:defRPr sz="2200">
                <a:solidFill>
                  <a:srgbClr val="000000"/>
                </a:solidFill>
                <a:latin typeface="Arial"/>
                <a:ea typeface="Arial"/>
                <a:cs typeface="Arial"/>
                <a:sym typeface="Arial"/>
              </a:defRPr>
            </a:lvl2pPr>
            <a:lvl3pPr marL="1143000" indent="-228600">
              <a:lnSpc>
                <a:spcPct val="110000"/>
              </a:lnSpc>
              <a:spcBef>
                <a:spcPts val="500"/>
              </a:spcBef>
              <a:buFont typeface="Arial"/>
              <a:defRPr sz="2200">
                <a:solidFill>
                  <a:srgbClr val="000000"/>
                </a:solidFill>
                <a:latin typeface="Arial"/>
                <a:ea typeface="Arial"/>
                <a:cs typeface="Arial"/>
                <a:sym typeface="Arial"/>
              </a:defRPr>
            </a:lvl3pPr>
            <a:lvl4pPr marL="1623060" indent="-251460">
              <a:lnSpc>
                <a:spcPct val="110000"/>
              </a:lnSpc>
              <a:spcBef>
                <a:spcPts val="500"/>
              </a:spcBef>
              <a:buFont typeface="Arial"/>
              <a:defRPr sz="2200">
                <a:solidFill>
                  <a:srgbClr val="000000"/>
                </a:solidFill>
                <a:latin typeface="Arial"/>
                <a:ea typeface="Arial"/>
                <a:cs typeface="Arial"/>
                <a:sym typeface="Arial"/>
              </a:defRPr>
            </a:lvl4pPr>
            <a:lvl5pPr marL="2080260" indent="-251460">
              <a:lnSpc>
                <a:spcPct val="110000"/>
              </a:lnSpc>
              <a:spcBef>
                <a:spcPts val="500"/>
              </a:spcBef>
              <a:buFont typeface="Arial"/>
              <a:defRPr sz="22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7" name="Title Text"/>
          <p:cNvSpPr txBox="1"/>
          <p:nvPr>
            <p:ph type="title"/>
          </p:nvPr>
        </p:nvSpPr>
        <p:spPr>
          <a:xfrm>
            <a:off x="634577" y="171697"/>
            <a:ext cx="9726508" cy="1383608"/>
          </a:xfrm>
          <a:prstGeom prst="rect">
            <a:avLst/>
          </a:prstGeom>
        </p:spPr>
        <p:txBody>
          <a:bodyPr/>
          <a:lstStyle>
            <a:lvl1pPr algn="l">
              <a:defRPr sz="3600">
                <a:solidFill>
                  <a:srgbClr val="002D55"/>
                </a:solidFill>
                <a:latin typeface="Franklin Gothic Demi"/>
                <a:ea typeface="Franklin Gothic Demi"/>
                <a:cs typeface="Franklin Gothic Demi"/>
                <a:sym typeface="Franklin Gothic Demi"/>
              </a:defRPr>
            </a:lvl1pPr>
          </a:lstStyle>
          <a:p>
            <a:pPr/>
            <a:r>
              <a:t>Title Text</a:t>
            </a:r>
          </a:p>
        </p:txBody>
      </p:sp>
      <p:pic>
        <p:nvPicPr>
          <p:cNvPr id="28" name="Picture 4" descr="Picture 4"/>
          <p:cNvPicPr>
            <a:picLocks noChangeAspect="1"/>
          </p:cNvPicPr>
          <p:nvPr/>
        </p:nvPicPr>
        <p:blipFill>
          <a:blip r:embed="rId2">
            <a:extLst/>
          </a:blip>
          <a:stretch>
            <a:fillRect/>
          </a:stretch>
        </p:blipFill>
        <p:spPr>
          <a:xfrm>
            <a:off x="11096589" y="171697"/>
            <a:ext cx="921668" cy="1143001"/>
          </a:xfrm>
          <a:prstGeom prst="rect">
            <a:avLst/>
          </a:prstGeom>
          <a:ln w="12700">
            <a:miter lim="400000"/>
          </a:ln>
        </p:spPr>
      </p:pic>
      <p:sp>
        <p:nvSpPr>
          <p:cNvPr id="29" name="Rectangle 10"/>
          <p:cNvSpPr/>
          <p:nvPr/>
        </p:nvSpPr>
        <p:spPr>
          <a:xfrm>
            <a:off x="634577" y="1555304"/>
            <a:ext cx="3630168" cy="118872"/>
          </a:xfrm>
          <a:prstGeom prst="rect">
            <a:avLst/>
          </a:prstGeom>
          <a:solidFill>
            <a:srgbClr val="5191CD"/>
          </a:solidFill>
          <a:ln w="12700">
            <a:miter lim="400000"/>
          </a:ln>
        </p:spPr>
        <p:txBody>
          <a:bodyPr lIns="45719" rIns="45719" anchor="ctr"/>
          <a:lstStyle/>
          <a:p>
            <a:pPr algn="ctr">
              <a:defRPr>
                <a:solidFill>
                  <a:srgbClr val="5191CD"/>
                </a:solidFill>
              </a:defRPr>
            </a:pP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and Content">
    <p:bg>
      <p:bgPr>
        <a:solidFill>
          <a:srgbClr val="FFFFFF"/>
        </a:solidFill>
      </p:bgPr>
    </p:bg>
    <p:spTree>
      <p:nvGrpSpPr>
        <p:cNvPr id="1" name=""/>
        <p:cNvGrpSpPr/>
        <p:nvPr/>
      </p:nvGrpSpPr>
      <p:grpSpPr>
        <a:xfrm>
          <a:off x="0" y="0"/>
          <a:ext cx="0" cy="0"/>
          <a:chOff x="0" y="0"/>
          <a:chExt cx="0" cy="0"/>
        </a:xfrm>
      </p:grpSpPr>
      <p:sp>
        <p:nvSpPr>
          <p:cNvPr id="37" name="Title Text"/>
          <p:cNvSpPr txBox="1"/>
          <p:nvPr>
            <p:ph type="title"/>
          </p:nvPr>
        </p:nvSpPr>
        <p:spPr>
          <a:xfrm>
            <a:off x="5860360" y="1510747"/>
            <a:ext cx="5697060" cy="1630018"/>
          </a:xfrm>
          <a:prstGeom prst="rect">
            <a:avLst/>
          </a:prstGeom>
        </p:spPr>
        <p:txBody>
          <a:bodyPr/>
          <a:lstStyle>
            <a:lvl1pPr algn="l">
              <a:defRPr sz="3600">
                <a:solidFill>
                  <a:srgbClr val="002D55"/>
                </a:solidFill>
                <a:latin typeface="Franklin Gothic Demi"/>
                <a:ea typeface="Franklin Gothic Demi"/>
                <a:cs typeface="Franklin Gothic Demi"/>
                <a:sym typeface="Franklin Gothic Demi"/>
              </a:defRPr>
            </a:lvl1pPr>
          </a:lstStyle>
          <a:p>
            <a:pPr/>
            <a:r>
              <a:t>Title Text</a:t>
            </a:r>
          </a:p>
        </p:txBody>
      </p:sp>
      <p:sp>
        <p:nvSpPr>
          <p:cNvPr id="38" name="Body Level One…"/>
          <p:cNvSpPr txBox="1"/>
          <p:nvPr>
            <p:ph type="body" sz="half" idx="1"/>
          </p:nvPr>
        </p:nvSpPr>
        <p:spPr>
          <a:xfrm>
            <a:off x="5870092" y="3336814"/>
            <a:ext cx="5697059" cy="3023119"/>
          </a:xfrm>
          <a:prstGeom prst="rect">
            <a:avLst/>
          </a:prstGeom>
        </p:spPr>
        <p:txBody>
          <a:bodyPr>
            <a:normAutofit fontScale="100000" lnSpcReduction="0"/>
          </a:bodyPr>
          <a:lstStyle>
            <a:lvl1pPr>
              <a:lnSpc>
                <a:spcPct val="110000"/>
              </a:lnSpc>
              <a:spcBef>
                <a:spcPts val="500"/>
              </a:spcBef>
              <a:defRPr sz="2200">
                <a:solidFill>
                  <a:srgbClr val="000000"/>
                </a:solidFill>
                <a:latin typeface="Arial"/>
                <a:ea typeface="Arial"/>
                <a:cs typeface="Arial"/>
                <a:sym typeface="Arial"/>
              </a:defRPr>
            </a:lvl1pPr>
            <a:lvl2pPr marL="0" indent="457200">
              <a:lnSpc>
                <a:spcPct val="110000"/>
              </a:lnSpc>
              <a:spcBef>
                <a:spcPts val="500"/>
              </a:spcBef>
              <a:buSzTx/>
              <a:buNone/>
              <a:defRPr sz="2200">
                <a:solidFill>
                  <a:srgbClr val="000000"/>
                </a:solidFill>
                <a:latin typeface="Arial"/>
                <a:ea typeface="Arial"/>
                <a:cs typeface="Arial"/>
                <a:sym typeface="Arial"/>
              </a:defRPr>
            </a:lvl2pPr>
            <a:lvl3pPr marL="0" indent="914400">
              <a:lnSpc>
                <a:spcPct val="110000"/>
              </a:lnSpc>
              <a:spcBef>
                <a:spcPts val="500"/>
              </a:spcBef>
              <a:buSzTx/>
              <a:buNone/>
              <a:defRPr sz="2200">
                <a:solidFill>
                  <a:srgbClr val="000000"/>
                </a:solidFill>
                <a:latin typeface="Arial"/>
                <a:ea typeface="Arial"/>
                <a:cs typeface="Arial"/>
                <a:sym typeface="Arial"/>
              </a:defRPr>
            </a:lvl3pPr>
            <a:lvl4pPr marL="1623060" indent="-251460">
              <a:lnSpc>
                <a:spcPct val="110000"/>
              </a:lnSpc>
              <a:spcBef>
                <a:spcPts val="500"/>
              </a:spcBef>
              <a:defRPr sz="2200">
                <a:solidFill>
                  <a:srgbClr val="000000"/>
                </a:solidFill>
                <a:latin typeface="Arial"/>
                <a:ea typeface="Arial"/>
                <a:cs typeface="Arial"/>
                <a:sym typeface="Arial"/>
              </a:defRPr>
            </a:lvl4pPr>
            <a:lvl5pPr marL="2080260" indent="-251460">
              <a:lnSpc>
                <a:spcPct val="110000"/>
              </a:lnSpc>
              <a:spcBef>
                <a:spcPts val="500"/>
              </a:spcBef>
              <a:defRPr sz="2200">
                <a:solidFill>
                  <a:srgbClr val="000000"/>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pic>
        <p:nvPicPr>
          <p:cNvPr id="39" name="Picture 13" descr="Picture 13"/>
          <p:cNvPicPr>
            <a:picLocks noChangeAspect="1"/>
          </p:cNvPicPr>
          <p:nvPr/>
        </p:nvPicPr>
        <p:blipFill>
          <a:blip r:embed="rId2">
            <a:extLst/>
          </a:blip>
          <a:stretch>
            <a:fillRect/>
          </a:stretch>
        </p:blipFill>
        <p:spPr>
          <a:xfrm>
            <a:off x="11096589" y="171697"/>
            <a:ext cx="921668" cy="1143001"/>
          </a:xfrm>
          <a:prstGeom prst="rect">
            <a:avLst/>
          </a:prstGeom>
          <a:ln w="12700">
            <a:miter lim="400000"/>
          </a:ln>
        </p:spPr>
      </p:pic>
      <p:sp>
        <p:nvSpPr>
          <p:cNvPr id="40" name="Rectangle 15"/>
          <p:cNvSpPr/>
          <p:nvPr/>
        </p:nvSpPr>
        <p:spPr>
          <a:xfrm>
            <a:off x="634577" y="-1"/>
            <a:ext cx="4605527" cy="810670"/>
          </a:xfrm>
          <a:prstGeom prst="rect">
            <a:avLst/>
          </a:prstGeom>
          <a:solidFill>
            <a:srgbClr val="002D55">
              <a:alpha val="20000"/>
            </a:srgbClr>
          </a:solidFill>
          <a:ln w="12700">
            <a:miter lim="400000"/>
          </a:ln>
        </p:spPr>
        <p:txBody>
          <a:bodyPr lIns="45719" rIns="45719" anchor="ctr"/>
          <a:lstStyle/>
          <a:p>
            <a:pPr algn="ctr">
              <a:defRPr>
                <a:solidFill>
                  <a:srgbClr val="FFFFFF"/>
                </a:solidFill>
              </a:defRPr>
            </a:pPr>
          </a:p>
        </p:txBody>
      </p:sp>
      <p:sp>
        <p:nvSpPr>
          <p:cNvPr id="41" name="Rectangle 5"/>
          <p:cNvSpPr/>
          <p:nvPr/>
        </p:nvSpPr>
        <p:spPr>
          <a:xfrm>
            <a:off x="634577" y="6047332"/>
            <a:ext cx="4605527" cy="810669"/>
          </a:xfrm>
          <a:prstGeom prst="rect">
            <a:avLst/>
          </a:prstGeom>
          <a:solidFill>
            <a:srgbClr val="002D55">
              <a:alpha val="20000"/>
            </a:srgbClr>
          </a:solidFill>
          <a:ln w="12700">
            <a:miter lim="400000"/>
          </a:ln>
        </p:spPr>
        <p:txBody>
          <a:bodyPr lIns="45719" rIns="45719" anchor="ctr"/>
          <a:lstStyle/>
          <a:p>
            <a:pPr algn="ctr">
              <a:defRPr>
                <a:solidFill>
                  <a:srgbClr val="FFFFFF"/>
                </a:solidFill>
              </a:defRPr>
            </a:pP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bg>
      <p:bgPr>
        <a:solidFill>
          <a:srgbClr val="FFFFFF"/>
        </a:solidFill>
      </p:bgPr>
    </p:bg>
    <p:spTree>
      <p:nvGrpSpPr>
        <p:cNvPr id="1" name=""/>
        <p:cNvGrpSpPr/>
        <p:nvPr/>
      </p:nvGrpSpPr>
      <p:grpSpPr>
        <a:xfrm>
          <a:off x="0" y="0"/>
          <a:ext cx="0" cy="0"/>
          <a:chOff x="0" y="0"/>
          <a:chExt cx="0" cy="0"/>
        </a:xfrm>
      </p:grpSpPr>
      <p:sp>
        <p:nvSpPr>
          <p:cNvPr id="57" name="Rectangle 7"/>
          <p:cNvSpPr/>
          <p:nvPr/>
        </p:nvSpPr>
        <p:spPr>
          <a:xfrm>
            <a:off x="0" y="0"/>
            <a:ext cx="5184744" cy="6858000"/>
          </a:xfrm>
          <a:prstGeom prst="rect">
            <a:avLst/>
          </a:prstGeom>
          <a:solidFill>
            <a:srgbClr val="002D55">
              <a:alpha val="20000"/>
            </a:srgbClr>
          </a:solidFill>
          <a:ln w="12700">
            <a:miter lim="400000"/>
          </a:ln>
        </p:spPr>
        <p:txBody>
          <a:bodyPr lIns="45719" rIns="45719" anchor="ctr"/>
          <a:lstStyle/>
          <a:p>
            <a:pPr algn="ctr">
              <a:defRPr>
                <a:solidFill>
                  <a:srgbClr val="5191CD"/>
                </a:solidFill>
              </a:defRPr>
            </a:pPr>
          </a:p>
        </p:txBody>
      </p:sp>
      <p:sp>
        <p:nvSpPr>
          <p:cNvPr id="58" name="Title Text"/>
          <p:cNvSpPr txBox="1"/>
          <p:nvPr>
            <p:ph type="title"/>
          </p:nvPr>
        </p:nvSpPr>
        <p:spPr>
          <a:xfrm>
            <a:off x="496429" y="402336"/>
            <a:ext cx="4163568" cy="5733289"/>
          </a:xfrm>
          <a:prstGeom prst="rect">
            <a:avLst/>
          </a:prstGeom>
        </p:spPr>
        <p:txBody>
          <a:bodyPr/>
          <a:lstStyle>
            <a:lvl1pPr algn="l">
              <a:defRPr sz="3200">
                <a:solidFill>
                  <a:srgbClr val="002D55"/>
                </a:solidFill>
                <a:latin typeface="Franklin Gothic Demi"/>
                <a:ea typeface="Franklin Gothic Demi"/>
                <a:cs typeface="Franklin Gothic Demi"/>
                <a:sym typeface="Franklin Gothic Demi"/>
              </a:defRPr>
            </a:lvl1pPr>
          </a:lstStyle>
          <a:p>
            <a:pPr/>
            <a:r>
              <a:t>Title Text</a:t>
            </a:r>
          </a:p>
        </p:txBody>
      </p:sp>
      <p:pic>
        <p:nvPicPr>
          <p:cNvPr id="59" name="Picture 11" descr="Picture 11"/>
          <p:cNvPicPr>
            <a:picLocks noChangeAspect="1"/>
          </p:cNvPicPr>
          <p:nvPr/>
        </p:nvPicPr>
        <p:blipFill>
          <a:blip r:embed="rId2">
            <a:extLst/>
          </a:blip>
          <a:stretch>
            <a:fillRect/>
          </a:stretch>
        </p:blipFill>
        <p:spPr>
          <a:xfrm>
            <a:off x="11096589" y="171697"/>
            <a:ext cx="921668" cy="1143001"/>
          </a:xfrm>
          <a:prstGeom prst="rect">
            <a:avLst/>
          </a:prstGeom>
          <a:ln w="12700">
            <a:miter lim="400000"/>
          </a:ln>
        </p:spPr>
      </p:pic>
      <p:sp>
        <p:nvSpPr>
          <p:cNvPr id="60" name="Rectangle 4"/>
          <p:cNvSpPr/>
          <p:nvPr/>
        </p:nvSpPr>
        <p:spPr>
          <a:xfrm>
            <a:off x="496429" y="4978648"/>
            <a:ext cx="3630168" cy="118872"/>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solidFill>
          <a:srgbClr val="FFFFFF"/>
        </a:solidFill>
      </p:bgPr>
    </p:bg>
    <p:spTree>
      <p:nvGrpSpPr>
        <p:cNvPr id="1" name=""/>
        <p:cNvGrpSpPr/>
        <p:nvPr/>
      </p:nvGrpSpPr>
      <p:grpSpPr>
        <a:xfrm>
          <a:off x="0" y="0"/>
          <a:ext cx="0" cy="0"/>
          <a:chOff x="0" y="0"/>
          <a:chExt cx="0" cy="0"/>
        </a:xfrm>
      </p:grpSpPr>
      <p:pic>
        <p:nvPicPr>
          <p:cNvPr id="68" name="Picture 8" descr="Picture 8"/>
          <p:cNvPicPr>
            <a:picLocks noChangeAspect="1"/>
          </p:cNvPicPr>
          <p:nvPr/>
        </p:nvPicPr>
        <p:blipFill>
          <a:blip r:embed="rId2">
            <a:extLst/>
          </a:blip>
          <a:stretch>
            <a:fillRect/>
          </a:stretch>
        </p:blipFill>
        <p:spPr>
          <a:xfrm>
            <a:off x="11096589" y="171697"/>
            <a:ext cx="921668" cy="1143001"/>
          </a:xfrm>
          <a:prstGeom prst="rect">
            <a:avLst/>
          </a:prstGeom>
          <a:ln w="12700">
            <a:miter lim="400000"/>
          </a:ln>
        </p:spPr>
      </p:pic>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bg>
      <p:bgPr>
        <a:solidFill>
          <a:srgbClr val="FFFFFF"/>
        </a:solidFill>
      </p:bgPr>
    </p:bg>
    <p:spTree>
      <p:nvGrpSpPr>
        <p:cNvPr id="1" name=""/>
        <p:cNvGrpSpPr/>
        <p:nvPr/>
      </p:nvGrpSpPr>
      <p:grpSpPr>
        <a:xfrm>
          <a:off x="0" y="0"/>
          <a:ext cx="0" cy="0"/>
          <a:chOff x="0" y="0"/>
          <a:chExt cx="0" cy="0"/>
        </a:xfrm>
      </p:grpSpPr>
      <p:sp>
        <p:nvSpPr>
          <p:cNvPr id="76" name="Rectangle 9"/>
          <p:cNvSpPr/>
          <p:nvPr/>
        </p:nvSpPr>
        <p:spPr>
          <a:xfrm>
            <a:off x="1" y="0"/>
            <a:ext cx="12192001" cy="6858000"/>
          </a:xfrm>
          <a:prstGeom prst="rect">
            <a:avLst/>
          </a:prstGeom>
          <a:solidFill>
            <a:srgbClr val="002D55">
              <a:alpha val="20000"/>
            </a:srgbClr>
          </a:solidFill>
          <a:ln w="12700">
            <a:miter lim="400000"/>
          </a:ln>
        </p:spPr>
        <p:txBody>
          <a:bodyPr lIns="45719" rIns="45719" anchor="ctr"/>
          <a:lstStyle/>
          <a:p>
            <a:pPr algn="ctr">
              <a:defRPr>
                <a:solidFill>
                  <a:srgbClr val="FFFFFF"/>
                </a:solidFill>
              </a:defRPr>
            </a:pPr>
          </a:p>
        </p:txBody>
      </p:sp>
      <p:sp>
        <p:nvSpPr>
          <p:cNvPr id="77" name="Body Level One…"/>
          <p:cNvSpPr txBox="1"/>
          <p:nvPr>
            <p:ph type="body" sz="quarter" idx="1"/>
          </p:nvPr>
        </p:nvSpPr>
        <p:spPr>
          <a:xfrm>
            <a:off x="4282068" y="5257953"/>
            <a:ext cx="6814522" cy="579121"/>
          </a:xfrm>
          <a:prstGeom prst="rect">
            <a:avLst/>
          </a:prstGeom>
        </p:spPr>
        <p:txBody>
          <a:bodyPr anchor="ctr">
            <a:normAutofit fontScale="100000" lnSpcReduction="0"/>
          </a:bodyPr>
          <a:lstStyle>
            <a:lvl1pPr>
              <a:spcBef>
                <a:spcPts val="500"/>
              </a:spcBef>
              <a:defRPr b="1" cap="all" sz="2200">
                <a:solidFill>
                  <a:srgbClr val="000000"/>
                </a:solidFill>
                <a:latin typeface="Franklin Gothic Medium"/>
                <a:ea typeface="Franklin Gothic Medium"/>
                <a:cs typeface="Franklin Gothic Medium"/>
                <a:sym typeface="Franklin Gothic Medium"/>
              </a:defRPr>
            </a:lvl1pPr>
            <a:lvl2pPr marL="0" indent="457200">
              <a:spcBef>
                <a:spcPts val="500"/>
              </a:spcBef>
              <a:buSzTx/>
              <a:buNone/>
              <a:defRPr b="1" cap="all" sz="2200">
                <a:solidFill>
                  <a:srgbClr val="000000"/>
                </a:solidFill>
                <a:latin typeface="Franklin Gothic Medium"/>
                <a:ea typeface="Franklin Gothic Medium"/>
                <a:cs typeface="Franklin Gothic Medium"/>
                <a:sym typeface="Franklin Gothic Medium"/>
              </a:defRPr>
            </a:lvl2pPr>
            <a:lvl3pPr marL="0" indent="914400">
              <a:spcBef>
                <a:spcPts val="500"/>
              </a:spcBef>
              <a:buSzTx/>
              <a:buNone/>
              <a:defRPr b="1" cap="all" sz="2200">
                <a:solidFill>
                  <a:srgbClr val="000000"/>
                </a:solidFill>
                <a:latin typeface="Franklin Gothic Medium"/>
                <a:ea typeface="Franklin Gothic Medium"/>
                <a:cs typeface="Franklin Gothic Medium"/>
                <a:sym typeface="Franklin Gothic Medium"/>
              </a:defRPr>
            </a:lvl3pPr>
            <a:lvl4pPr marL="0" indent="1371600">
              <a:spcBef>
                <a:spcPts val="500"/>
              </a:spcBef>
              <a:buSzTx/>
              <a:buNone/>
              <a:defRPr b="1" cap="all" sz="2200">
                <a:solidFill>
                  <a:srgbClr val="000000"/>
                </a:solidFill>
                <a:latin typeface="Franklin Gothic Medium"/>
                <a:ea typeface="Franklin Gothic Medium"/>
                <a:cs typeface="Franklin Gothic Medium"/>
                <a:sym typeface="Franklin Gothic Medium"/>
              </a:defRPr>
            </a:lvl4pPr>
            <a:lvl5pPr marL="0" indent="1828800">
              <a:spcBef>
                <a:spcPts val="500"/>
              </a:spcBef>
              <a:buSzTx/>
              <a:buNone/>
              <a:defRPr b="1" cap="all" sz="2200">
                <a:solidFill>
                  <a:srgbClr val="000000"/>
                </a:solidFill>
                <a:latin typeface="Franklin Gothic Medium"/>
                <a:ea typeface="Franklin Gothic Medium"/>
                <a:cs typeface="Franklin Gothic Medium"/>
                <a:sym typeface="Franklin Gothic Medium"/>
              </a:defRPr>
            </a:lvl5pPr>
          </a:lstStyle>
          <a:p>
            <a:pPr/>
            <a:r>
              <a:t>Body Level One</a:t>
            </a:r>
          </a:p>
          <a:p>
            <a:pPr lvl="1"/>
            <a:r>
              <a:t>Body Level Two</a:t>
            </a:r>
          </a:p>
          <a:p>
            <a:pPr lvl="2"/>
            <a:r>
              <a:t>Body Level Three</a:t>
            </a:r>
          </a:p>
          <a:p>
            <a:pPr lvl="3"/>
            <a:r>
              <a:t>Body Level Four</a:t>
            </a:r>
          </a:p>
          <a:p>
            <a:pPr lvl="4"/>
            <a:r>
              <a:t>Body Level Five</a:t>
            </a:r>
          </a:p>
        </p:txBody>
      </p:sp>
      <p:sp>
        <p:nvSpPr>
          <p:cNvPr id="78" name="TextBox 3"/>
          <p:cNvSpPr txBox="1"/>
          <p:nvPr/>
        </p:nvSpPr>
        <p:spPr>
          <a:xfrm>
            <a:off x="2629616" y="1431116"/>
            <a:ext cx="1606732" cy="237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5000">
                <a:solidFill>
                  <a:srgbClr val="FFFFFF"/>
                </a:solidFill>
                <a:latin typeface="Franklin Gothic Demi"/>
                <a:ea typeface="Franklin Gothic Demi"/>
                <a:cs typeface="Franklin Gothic Demi"/>
                <a:sym typeface="Franklin Gothic Demi"/>
              </a:defRPr>
            </a:lvl1pPr>
          </a:lstStyle>
          <a:p>
            <a:pPr/>
            <a:r>
              <a:t>“</a:t>
            </a:r>
          </a:p>
        </p:txBody>
      </p:sp>
      <p:sp>
        <p:nvSpPr>
          <p:cNvPr id="79" name="Text Placeholder 4"/>
          <p:cNvSpPr/>
          <p:nvPr>
            <p:ph type="body" sz="half" idx="21"/>
          </p:nvPr>
        </p:nvSpPr>
        <p:spPr>
          <a:xfrm>
            <a:off x="4282068" y="2002969"/>
            <a:ext cx="6814521" cy="2830291"/>
          </a:xfrm>
          <a:prstGeom prst="rect">
            <a:avLst/>
          </a:prstGeom>
        </p:spPr>
        <p:txBody>
          <a:bodyPr anchor="ctr">
            <a:normAutofit fontScale="100000" lnSpcReduction="0"/>
          </a:bodyPr>
          <a:lstStyle/>
          <a:p>
            <a:pPr>
              <a:lnSpc>
                <a:spcPct val="110000"/>
              </a:lnSpc>
              <a:spcBef>
                <a:spcPts val="600"/>
              </a:spcBef>
              <a:defRPr b="1" sz="2800">
                <a:latin typeface="Franklin Gothic Medium"/>
                <a:ea typeface="Franklin Gothic Medium"/>
                <a:cs typeface="Franklin Gothic Medium"/>
                <a:sym typeface="Franklin Gothic Medium"/>
              </a:defRPr>
            </a:pPr>
          </a:p>
        </p:txBody>
      </p:sp>
      <p:pic>
        <p:nvPicPr>
          <p:cNvPr id="80" name="Picture 10" descr="Picture 10"/>
          <p:cNvPicPr>
            <a:picLocks noChangeAspect="1"/>
          </p:cNvPicPr>
          <p:nvPr/>
        </p:nvPicPr>
        <p:blipFill>
          <a:blip r:embed="rId2">
            <a:extLst/>
          </a:blip>
          <a:stretch>
            <a:fillRect/>
          </a:stretch>
        </p:blipFill>
        <p:spPr>
          <a:xfrm>
            <a:off x="11096589" y="171697"/>
            <a:ext cx="921668" cy="1143001"/>
          </a:xfrm>
          <a:prstGeom prst="rect">
            <a:avLst/>
          </a:prstGeom>
          <a:ln w="12700">
            <a:miter lim="400000"/>
          </a:ln>
        </p:spPr>
      </p:pic>
      <p:sp>
        <p:nvSpPr>
          <p:cNvPr id="81" name="Rectangle 11"/>
          <p:cNvSpPr/>
          <p:nvPr/>
        </p:nvSpPr>
        <p:spPr>
          <a:xfrm>
            <a:off x="4282068" y="4833258"/>
            <a:ext cx="4595015" cy="12279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omparison">
    <p:bg>
      <p:bgPr>
        <a:solidFill>
          <a:srgbClr val="FFFFFF"/>
        </a:solidFill>
      </p:bgPr>
    </p:bg>
    <p:spTree>
      <p:nvGrpSpPr>
        <p:cNvPr id="1" name=""/>
        <p:cNvGrpSpPr/>
        <p:nvPr/>
      </p:nvGrpSpPr>
      <p:grpSpPr>
        <a:xfrm>
          <a:off x="0" y="0"/>
          <a:ext cx="0" cy="0"/>
          <a:chOff x="0" y="0"/>
          <a:chExt cx="0" cy="0"/>
        </a:xfrm>
      </p:grpSpPr>
      <p:sp>
        <p:nvSpPr>
          <p:cNvPr id="89" name="Rectangle 9"/>
          <p:cNvSpPr/>
          <p:nvPr/>
        </p:nvSpPr>
        <p:spPr>
          <a:xfrm>
            <a:off x="1" y="0"/>
            <a:ext cx="12192001" cy="6858000"/>
          </a:xfrm>
          <a:prstGeom prst="rect">
            <a:avLst/>
          </a:prstGeom>
          <a:solidFill>
            <a:srgbClr val="002D55">
              <a:alpha val="20000"/>
            </a:srgbClr>
          </a:solidFill>
          <a:ln w="12700">
            <a:miter lim="400000"/>
          </a:ln>
        </p:spPr>
        <p:txBody>
          <a:bodyPr lIns="45719" rIns="45719" anchor="ctr"/>
          <a:lstStyle/>
          <a:p>
            <a:pPr algn="ctr">
              <a:defRPr>
                <a:solidFill>
                  <a:srgbClr val="FFFFFF"/>
                </a:solidFill>
              </a:defRPr>
            </a:pPr>
          </a:p>
        </p:txBody>
      </p:sp>
      <p:sp>
        <p:nvSpPr>
          <p:cNvPr id="90" name="Body Level One…"/>
          <p:cNvSpPr txBox="1"/>
          <p:nvPr>
            <p:ph type="body" sz="quarter" idx="1"/>
          </p:nvPr>
        </p:nvSpPr>
        <p:spPr>
          <a:xfrm>
            <a:off x="2159104" y="5257953"/>
            <a:ext cx="8937485" cy="579121"/>
          </a:xfrm>
          <a:prstGeom prst="rect">
            <a:avLst/>
          </a:prstGeom>
        </p:spPr>
        <p:txBody>
          <a:bodyPr anchor="ctr">
            <a:normAutofit fontScale="100000" lnSpcReduction="0"/>
          </a:bodyPr>
          <a:lstStyle>
            <a:lvl1pPr>
              <a:spcBef>
                <a:spcPts val="500"/>
              </a:spcBef>
              <a:defRPr b="1" cap="all" sz="2200">
                <a:solidFill>
                  <a:srgbClr val="000000"/>
                </a:solidFill>
                <a:latin typeface="Franklin Gothic Medium"/>
                <a:ea typeface="Franklin Gothic Medium"/>
                <a:cs typeface="Franklin Gothic Medium"/>
                <a:sym typeface="Franklin Gothic Medium"/>
              </a:defRPr>
            </a:lvl1pPr>
            <a:lvl2pPr marL="0" indent="457200">
              <a:spcBef>
                <a:spcPts val="500"/>
              </a:spcBef>
              <a:buSzTx/>
              <a:buNone/>
              <a:defRPr b="1" cap="all" sz="2200">
                <a:solidFill>
                  <a:srgbClr val="000000"/>
                </a:solidFill>
                <a:latin typeface="Franklin Gothic Medium"/>
                <a:ea typeface="Franklin Gothic Medium"/>
                <a:cs typeface="Franklin Gothic Medium"/>
                <a:sym typeface="Franklin Gothic Medium"/>
              </a:defRPr>
            </a:lvl2pPr>
            <a:lvl3pPr marL="0" indent="914400">
              <a:spcBef>
                <a:spcPts val="500"/>
              </a:spcBef>
              <a:buSzTx/>
              <a:buNone/>
              <a:defRPr b="1" cap="all" sz="2200">
                <a:solidFill>
                  <a:srgbClr val="000000"/>
                </a:solidFill>
                <a:latin typeface="Franklin Gothic Medium"/>
                <a:ea typeface="Franklin Gothic Medium"/>
                <a:cs typeface="Franklin Gothic Medium"/>
                <a:sym typeface="Franklin Gothic Medium"/>
              </a:defRPr>
            </a:lvl3pPr>
            <a:lvl4pPr marL="0" indent="1371600">
              <a:spcBef>
                <a:spcPts val="500"/>
              </a:spcBef>
              <a:buSzTx/>
              <a:buNone/>
              <a:defRPr b="1" cap="all" sz="2200">
                <a:solidFill>
                  <a:srgbClr val="000000"/>
                </a:solidFill>
                <a:latin typeface="Franklin Gothic Medium"/>
                <a:ea typeface="Franklin Gothic Medium"/>
                <a:cs typeface="Franklin Gothic Medium"/>
                <a:sym typeface="Franklin Gothic Medium"/>
              </a:defRPr>
            </a:lvl4pPr>
            <a:lvl5pPr marL="0" indent="1828800">
              <a:spcBef>
                <a:spcPts val="500"/>
              </a:spcBef>
              <a:buSzTx/>
              <a:buNone/>
              <a:defRPr b="1" cap="all" sz="2200">
                <a:solidFill>
                  <a:srgbClr val="000000"/>
                </a:solidFill>
                <a:latin typeface="Franklin Gothic Medium"/>
                <a:ea typeface="Franklin Gothic Medium"/>
                <a:cs typeface="Franklin Gothic Medium"/>
                <a:sym typeface="Franklin Gothic Medium"/>
              </a:defRPr>
            </a:lvl5pPr>
          </a:lstStyle>
          <a:p>
            <a:pPr/>
            <a:r>
              <a:t>Body Level One</a:t>
            </a:r>
          </a:p>
          <a:p>
            <a:pPr lvl="1"/>
            <a:r>
              <a:t>Body Level Two</a:t>
            </a:r>
          </a:p>
          <a:p>
            <a:pPr lvl="2"/>
            <a:r>
              <a:t>Body Level Three</a:t>
            </a:r>
          </a:p>
          <a:p>
            <a:pPr lvl="3"/>
            <a:r>
              <a:t>Body Level Four</a:t>
            </a:r>
          </a:p>
          <a:p>
            <a:pPr lvl="4"/>
            <a:r>
              <a:t>Body Level Five</a:t>
            </a:r>
          </a:p>
        </p:txBody>
      </p:sp>
      <p:sp>
        <p:nvSpPr>
          <p:cNvPr id="91" name="TextBox 3"/>
          <p:cNvSpPr txBox="1"/>
          <p:nvPr/>
        </p:nvSpPr>
        <p:spPr>
          <a:xfrm>
            <a:off x="661031" y="1431116"/>
            <a:ext cx="1452354" cy="237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5000">
                <a:solidFill>
                  <a:srgbClr val="FFFFFF"/>
                </a:solidFill>
                <a:latin typeface="Franklin Gothic Demi"/>
                <a:ea typeface="Franklin Gothic Demi"/>
                <a:cs typeface="Franklin Gothic Demi"/>
                <a:sym typeface="Franklin Gothic Demi"/>
              </a:defRPr>
            </a:lvl1pPr>
          </a:lstStyle>
          <a:p>
            <a:pPr/>
            <a:r>
              <a:t>“</a:t>
            </a:r>
          </a:p>
        </p:txBody>
      </p:sp>
      <p:sp>
        <p:nvSpPr>
          <p:cNvPr id="92" name="Text Placeholder 4"/>
          <p:cNvSpPr/>
          <p:nvPr>
            <p:ph type="body" sz="half" idx="21"/>
          </p:nvPr>
        </p:nvSpPr>
        <p:spPr>
          <a:xfrm>
            <a:off x="2159104" y="2002969"/>
            <a:ext cx="8937485" cy="2830291"/>
          </a:xfrm>
          <a:prstGeom prst="rect">
            <a:avLst/>
          </a:prstGeom>
        </p:spPr>
        <p:txBody>
          <a:bodyPr anchor="ctr">
            <a:normAutofit fontScale="100000" lnSpcReduction="0"/>
          </a:bodyPr>
          <a:lstStyle/>
          <a:p>
            <a:pPr>
              <a:lnSpc>
                <a:spcPct val="110000"/>
              </a:lnSpc>
              <a:spcBef>
                <a:spcPts val="600"/>
              </a:spcBef>
              <a:defRPr b="1" sz="2800">
                <a:latin typeface="Franklin Gothic Medium"/>
                <a:ea typeface="Franklin Gothic Medium"/>
                <a:cs typeface="Franklin Gothic Medium"/>
                <a:sym typeface="Franklin Gothic Medium"/>
              </a:defRPr>
            </a:pPr>
          </a:p>
        </p:txBody>
      </p:sp>
      <p:pic>
        <p:nvPicPr>
          <p:cNvPr id="93" name="Picture 10" descr="Picture 10"/>
          <p:cNvPicPr>
            <a:picLocks noChangeAspect="1"/>
          </p:cNvPicPr>
          <p:nvPr/>
        </p:nvPicPr>
        <p:blipFill>
          <a:blip r:embed="rId2">
            <a:extLst/>
          </a:blip>
          <a:stretch>
            <a:fillRect/>
          </a:stretch>
        </p:blipFill>
        <p:spPr>
          <a:xfrm>
            <a:off x="11096589" y="171697"/>
            <a:ext cx="921668" cy="1143001"/>
          </a:xfrm>
          <a:prstGeom prst="rect">
            <a:avLst/>
          </a:prstGeom>
          <a:ln w="12700">
            <a:miter lim="400000"/>
          </a:ln>
        </p:spPr>
      </p:pic>
      <p:sp>
        <p:nvSpPr>
          <p:cNvPr id="94" name="Rectangle 11"/>
          <p:cNvSpPr/>
          <p:nvPr/>
        </p:nvSpPr>
        <p:spPr>
          <a:xfrm>
            <a:off x="2159103" y="4833258"/>
            <a:ext cx="6717980" cy="122789"/>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solidFill>
          <a:srgbClr val="FFFFFF"/>
        </a:solidFill>
      </p:bgPr>
    </p:bg>
    <p:spTree>
      <p:nvGrpSpPr>
        <p:cNvPr id="1" name=""/>
        <p:cNvGrpSpPr/>
        <p:nvPr/>
      </p:nvGrpSpPr>
      <p:grpSpPr>
        <a:xfrm>
          <a:off x="0" y="0"/>
          <a:ext cx="0" cy="0"/>
          <a:chOff x="0" y="0"/>
          <a:chExt cx="0" cy="0"/>
        </a:xfrm>
      </p:grpSpPr>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2D55"/>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2605550"/>
            <a:ext cx="109728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Rectangle 3"/>
          <p:cNvSpPr/>
          <p:nvPr/>
        </p:nvSpPr>
        <p:spPr>
          <a:xfrm>
            <a:off x="4280915" y="3964871"/>
            <a:ext cx="3630169" cy="118872"/>
          </a:xfrm>
          <a:prstGeom prst="rect">
            <a:avLst/>
          </a:prstGeom>
          <a:solidFill>
            <a:srgbClr val="5191CD"/>
          </a:solidFill>
          <a:ln w="12700">
            <a:miter lim="400000"/>
          </a:ln>
        </p:spPr>
        <p:txBody>
          <a:bodyPr lIns="45719" rIns="45719" anchor="ctr"/>
          <a:lstStyle/>
          <a:p>
            <a:pPr algn="ctr">
              <a:defRPr>
                <a:solidFill>
                  <a:srgbClr val="5191CD"/>
                </a:solidFill>
              </a:defRPr>
            </a:pPr>
          </a:p>
        </p:txBody>
      </p:sp>
      <p:sp>
        <p:nvSpPr>
          <p:cNvPr id="4"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1" baseline="0" cap="none" i="0" spc="0" strike="noStrike" sz="5000" u="none">
          <a:solidFill>
            <a:srgbClr val="FFFFFF"/>
          </a:solidFill>
          <a:uFillTx/>
          <a:latin typeface="FranklinGothic URW Demi"/>
          <a:ea typeface="FranklinGothic URW Demi"/>
          <a:cs typeface="FranklinGothic URW Demi"/>
          <a:sym typeface="FranklinGothic URW Demi"/>
        </a:defRPr>
      </a:lvl1pPr>
      <a:lvl2pPr marL="0" marR="0" indent="0" algn="ctr" defTabSz="457200" rtl="0" latinLnBrk="0">
        <a:lnSpc>
          <a:spcPct val="100000"/>
        </a:lnSpc>
        <a:spcBef>
          <a:spcPts val="0"/>
        </a:spcBef>
        <a:spcAft>
          <a:spcPts val="0"/>
        </a:spcAft>
        <a:buClrTx/>
        <a:buSzTx/>
        <a:buFontTx/>
        <a:buNone/>
        <a:tabLst/>
        <a:defRPr b="1" baseline="0" cap="none" i="0" spc="0" strike="noStrike" sz="5000" u="none">
          <a:solidFill>
            <a:srgbClr val="FFFFFF"/>
          </a:solidFill>
          <a:uFillTx/>
          <a:latin typeface="FranklinGothic URW Demi"/>
          <a:ea typeface="FranklinGothic URW Demi"/>
          <a:cs typeface="FranklinGothic URW Demi"/>
          <a:sym typeface="FranklinGothic URW Demi"/>
        </a:defRPr>
      </a:lvl2pPr>
      <a:lvl3pPr marL="0" marR="0" indent="0" algn="ctr" defTabSz="457200" rtl="0" latinLnBrk="0">
        <a:lnSpc>
          <a:spcPct val="100000"/>
        </a:lnSpc>
        <a:spcBef>
          <a:spcPts val="0"/>
        </a:spcBef>
        <a:spcAft>
          <a:spcPts val="0"/>
        </a:spcAft>
        <a:buClrTx/>
        <a:buSzTx/>
        <a:buFontTx/>
        <a:buNone/>
        <a:tabLst/>
        <a:defRPr b="1" baseline="0" cap="none" i="0" spc="0" strike="noStrike" sz="5000" u="none">
          <a:solidFill>
            <a:srgbClr val="FFFFFF"/>
          </a:solidFill>
          <a:uFillTx/>
          <a:latin typeface="FranklinGothic URW Demi"/>
          <a:ea typeface="FranklinGothic URW Demi"/>
          <a:cs typeface="FranklinGothic URW Demi"/>
          <a:sym typeface="FranklinGothic URW Demi"/>
        </a:defRPr>
      </a:lvl3pPr>
      <a:lvl4pPr marL="0" marR="0" indent="0" algn="ctr" defTabSz="457200" rtl="0" latinLnBrk="0">
        <a:lnSpc>
          <a:spcPct val="100000"/>
        </a:lnSpc>
        <a:spcBef>
          <a:spcPts val="0"/>
        </a:spcBef>
        <a:spcAft>
          <a:spcPts val="0"/>
        </a:spcAft>
        <a:buClrTx/>
        <a:buSzTx/>
        <a:buFontTx/>
        <a:buNone/>
        <a:tabLst/>
        <a:defRPr b="1" baseline="0" cap="none" i="0" spc="0" strike="noStrike" sz="5000" u="none">
          <a:solidFill>
            <a:srgbClr val="FFFFFF"/>
          </a:solidFill>
          <a:uFillTx/>
          <a:latin typeface="FranklinGothic URW Demi"/>
          <a:ea typeface="FranklinGothic URW Demi"/>
          <a:cs typeface="FranklinGothic URW Demi"/>
          <a:sym typeface="FranklinGothic URW Demi"/>
        </a:defRPr>
      </a:lvl4pPr>
      <a:lvl5pPr marL="0" marR="0" indent="0" algn="ctr" defTabSz="457200" rtl="0" latinLnBrk="0">
        <a:lnSpc>
          <a:spcPct val="100000"/>
        </a:lnSpc>
        <a:spcBef>
          <a:spcPts val="0"/>
        </a:spcBef>
        <a:spcAft>
          <a:spcPts val="0"/>
        </a:spcAft>
        <a:buClrTx/>
        <a:buSzTx/>
        <a:buFontTx/>
        <a:buNone/>
        <a:tabLst/>
        <a:defRPr b="1" baseline="0" cap="none" i="0" spc="0" strike="noStrike" sz="5000" u="none">
          <a:solidFill>
            <a:srgbClr val="FFFFFF"/>
          </a:solidFill>
          <a:uFillTx/>
          <a:latin typeface="FranklinGothic URW Demi"/>
          <a:ea typeface="FranklinGothic URW Demi"/>
          <a:cs typeface="FranklinGothic URW Demi"/>
          <a:sym typeface="FranklinGothic URW Demi"/>
        </a:defRPr>
      </a:lvl5pPr>
      <a:lvl6pPr marL="0" marR="0" indent="0" algn="ctr" defTabSz="457200" rtl="0" latinLnBrk="0">
        <a:lnSpc>
          <a:spcPct val="100000"/>
        </a:lnSpc>
        <a:spcBef>
          <a:spcPts val="0"/>
        </a:spcBef>
        <a:spcAft>
          <a:spcPts val="0"/>
        </a:spcAft>
        <a:buClrTx/>
        <a:buSzTx/>
        <a:buFontTx/>
        <a:buNone/>
        <a:tabLst/>
        <a:defRPr b="1" baseline="0" cap="none" i="0" spc="0" strike="noStrike" sz="5000" u="none">
          <a:solidFill>
            <a:srgbClr val="FFFFFF"/>
          </a:solidFill>
          <a:uFillTx/>
          <a:latin typeface="FranklinGothic URW Demi"/>
          <a:ea typeface="FranklinGothic URW Demi"/>
          <a:cs typeface="FranklinGothic URW Demi"/>
          <a:sym typeface="FranklinGothic URW Demi"/>
        </a:defRPr>
      </a:lvl6pPr>
      <a:lvl7pPr marL="0" marR="0" indent="0" algn="ctr" defTabSz="457200" rtl="0" latinLnBrk="0">
        <a:lnSpc>
          <a:spcPct val="100000"/>
        </a:lnSpc>
        <a:spcBef>
          <a:spcPts val="0"/>
        </a:spcBef>
        <a:spcAft>
          <a:spcPts val="0"/>
        </a:spcAft>
        <a:buClrTx/>
        <a:buSzTx/>
        <a:buFontTx/>
        <a:buNone/>
        <a:tabLst/>
        <a:defRPr b="1" baseline="0" cap="none" i="0" spc="0" strike="noStrike" sz="5000" u="none">
          <a:solidFill>
            <a:srgbClr val="FFFFFF"/>
          </a:solidFill>
          <a:uFillTx/>
          <a:latin typeface="FranklinGothic URW Demi"/>
          <a:ea typeface="FranklinGothic URW Demi"/>
          <a:cs typeface="FranklinGothic URW Demi"/>
          <a:sym typeface="FranklinGothic URW Demi"/>
        </a:defRPr>
      </a:lvl7pPr>
      <a:lvl8pPr marL="0" marR="0" indent="0" algn="ctr" defTabSz="457200" rtl="0" latinLnBrk="0">
        <a:lnSpc>
          <a:spcPct val="100000"/>
        </a:lnSpc>
        <a:spcBef>
          <a:spcPts val="0"/>
        </a:spcBef>
        <a:spcAft>
          <a:spcPts val="0"/>
        </a:spcAft>
        <a:buClrTx/>
        <a:buSzTx/>
        <a:buFontTx/>
        <a:buNone/>
        <a:tabLst/>
        <a:defRPr b="1" baseline="0" cap="none" i="0" spc="0" strike="noStrike" sz="5000" u="none">
          <a:solidFill>
            <a:srgbClr val="FFFFFF"/>
          </a:solidFill>
          <a:uFillTx/>
          <a:latin typeface="FranklinGothic URW Demi"/>
          <a:ea typeface="FranklinGothic URW Demi"/>
          <a:cs typeface="FranklinGothic URW Demi"/>
          <a:sym typeface="FranklinGothic URW Demi"/>
        </a:defRPr>
      </a:lvl8pPr>
      <a:lvl9pPr marL="0" marR="0" indent="0" algn="ctr" defTabSz="457200" rtl="0" latinLnBrk="0">
        <a:lnSpc>
          <a:spcPct val="100000"/>
        </a:lnSpc>
        <a:spcBef>
          <a:spcPts val="0"/>
        </a:spcBef>
        <a:spcAft>
          <a:spcPts val="0"/>
        </a:spcAft>
        <a:buClrTx/>
        <a:buSzTx/>
        <a:buFontTx/>
        <a:buNone/>
        <a:tabLst/>
        <a:defRPr b="1" baseline="0" cap="none" i="0" spc="0" strike="noStrike" sz="5000" u="none">
          <a:solidFill>
            <a:srgbClr val="FFFFFF"/>
          </a:solidFill>
          <a:uFillTx/>
          <a:latin typeface="FranklinGothic URW Demi"/>
          <a:ea typeface="FranklinGothic URW Demi"/>
          <a:cs typeface="FranklinGothic URW Demi"/>
          <a:sym typeface="FranklinGothic URW Demi"/>
        </a:defRPr>
      </a:lvl9pPr>
    </p:titleStyle>
    <p:bodyStyle>
      <a:lvl1pPr marL="0" marR="0" indent="0" algn="l" defTabSz="457200" rtl="0" latinLnBrk="0">
        <a:lnSpc>
          <a:spcPct val="100000"/>
        </a:lnSpc>
        <a:spcBef>
          <a:spcPts val="400"/>
        </a:spcBef>
        <a:spcAft>
          <a:spcPts val="0"/>
        </a:spcAft>
        <a:buClrTx/>
        <a:buSzTx/>
        <a:buFontTx/>
        <a:buNone/>
        <a:tabLst/>
        <a:defRPr b="0" baseline="0" cap="none" i="0" spc="0" strike="noStrike" sz="2000" u="none">
          <a:solidFill>
            <a:srgbClr val="002D55"/>
          </a:solidFill>
          <a:uFillTx/>
          <a:latin typeface="Georgia"/>
          <a:ea typeface="Georgia"/>
          <a:cs typeface="Georgia"/>
          <a:sym typeface="Georgia"/>
        </a:defRPr>
      </a:lvl1pPr>
      <a:lvl2pPr marL="661307" marR="0" indent="-204107" algn="l" defTabSz="457200" rtl="0" latinLnBrk="0">
        <a:lnSpc>
          <a:spcPct val="100000"/>
        </a:lnSpc>
        <a:spcBef>
          <a:spcPts val="400"/>
        </a:spcBef>
        <a:spcAft>
          <a:spcPts val="0"/>
        </a:spcAft>
        <a:buClrTx/>
        <a:buSzPct val="100000"/>
        <a:buFontTx/>
        <a:buChar char="–"/>
        <a:tabLst/>
        <a:defRPr b="0" baseline="0" cap="none" i="0" spc="0" strike="noStrike" sz="2000" u="none">
          <a:solidFill>
            <a:srgbClr val="002D55"/>
          </a:solidFill>
          <a:uFillTx/>
          <a:latin typeface="Georgia"/>
          <a:ea typeface="Georgia"/>
          <a:cs typeface="Georgia"/>
          <a:sym typeface="Georgia"/>
        </a:defRPr>
      </a:lvl2pPr>
      <a:lvl3pPr marL="1104900" marR="0" indent="-190500" algn="l" defTabSz="457200" rtl="0" latinLnBrk="0">
        <a:lnSpc>
          <a:spcPct val="100000"/>
        </a:lnSpc>
        <a:spcBef>
          <a:spcPts val="400"/>
        </a:spcBef>
        <a:spcAft>
          <a:spcPts val="0"/>
        </a:spcAft>
        <a:buClrTx/>
        <a:buSzPct val="100000"/>
        <a:buFontTx/>
        <a:buChar char="•"/>
        <a:tabLst/>
        <a:defRPr b="0" baseline="0" cap="none" i="0" spc="0" strike="noStrike" sz="2000" u="none">
          <a:solidFill>
            <a:srgbClr val="002D55"/>
          </a:solidFill>
          <a:uFillTx/>
          <a:latin typeface="Georgia"/>
          <a:ea typeface="Georgia"/>
          <a:cs typeface="Georgia"/>
          <a:sym typeface="Georgia"/>
        </a:defRPr>
      </a:lvl3pPr>
      <a:lvl4pPr marL="1600200" marR="0" indent="-228600" algn="l" defTabSz="457200" rtl="0" latinLnBrk="0">
        <a:lnSpc>
          <a:spcPct val="100000"/>
        </a:lnSpc>
        <a:spcBef>
          <a:spcPts val="400"/>
        </a:spcBef>
        <a:spcAft>
          <a:spcPts val="0"/>
        </a:spcAft>
        <a:buClrTx/>
        <a:buSzPct val="100000"/>
        <a:buFontTx/>
        <a:buChar char="–"/>
        <a:tabLst/>
        <a:defRPr b="0" baseline="0" cap="none" i="0" spc="0" strike="noStrike" sz="2000" u="none">
          <a:solidFill>
            <a:srgbClr val="002D55"/>
          </a:solidFill>
          <a:uFillTx/>
          <a:latin typeface="Georgia"/>
          <a:ea typeface="Georgia"/>
          <a:cs typeface="Georgia"/>
          <a:sym typeface="Georgia"/>
        </a:defRPr>
      </a:lvl4pPr>
      <a:lvl5pPr marL="2057400" marR="0" indent="-228600" algn="l" defTabSz="457200" rtl="0" latinLnBrk="0">
        <a:lnSpc>
          <a:spcPct val="100000"/>
        </a:lnSpc>
        <a:spcBef>
          <a:spcPts val="400"/>
        </a:spcBef>
        <a:spcAft>
          <a:spcPts val="0"/>
        </a:spcAft>
        <a:buClrTx/>
        <a:buSzPct val="100000"/>
        <a:buFontTx/>
        <a:buChar char="»"/>
        <a:tabLst/>
        <a:defRPr b="0" baseline="0" cap="none" i="0" spc="0" strike="noStrike" sz="2000" u="none">
          <a:solidFill>
            <a:srgbClr val="002D55"/>
          </a:solidFill>
          <a:uFillTx/>
          <a:latin typeface="Georgia"/>
          <a:ea typeface="Georgia"/>
          <a:cs typeface="Georgia"/>
          <a:sym typeface="Georgia"/>
        </a:defRPr>
      </a:lvl5pPr>
      <a:lvl6pPr marL="2514600" marR="0" indent="-228600" algn="l" defTabSz="457200" rtl="0" latinLnBrk="0">
        <a:lnSpc>
          <a:spcPct val="100000"/>
        </a:lnSpc>
        <a:spcBef>
          <a:spcPts val="400"/>
        </a:spcBef>
        <a:spcAft>
          <a:spcPts val="0"/>
        </a:spcAft>
        <a:buClrTx/>
        <a:buSzPct val="100000"/>
        <a:buFontTx/>
        <a:buChar char="•"/>
        <a:tabLst/>
        <a:defRPr b="0" baseline="0" cap="none" i="0" spc="0" strike="noStrike" sz="2000" u="none">
          <a:solidFill>
            <a:srgbClr val="002D55"/>
          </a:solidFill>
          <a:uFillTx/>
          <a:latin typeface="Georgia"/>
          <a:ea typeface="Georgia"/>
          <a:cs typeface="Georgia"/>
          <a:sym typeface="Georgia"/>
        </a:defRPr>
      </a:lvl6pPr>
      <a:lvl7pPr marL="2971800" marR="0" indent="-228600" algn="l" defTabSz="457200" rtl="0" latinLnBrk="0">
        <a:lnSpc>
          <a:spcPct val="100000"/>
        </a:lnSpc>
        <a:spcBef>
          <a:spcPts val="400"/>
        </a:spcBef>
        <a:spcAft>
          <a:spcPts val="0"/>
        </a:spcAft>
        <a:buClrTx/>
        <a:buSzPct val="100000"/>
        <a:buFontTx/>
        <a:buChar char="•"/>
        <a:tabLst/>
        <a:defRPr b="0" baseline="0" cap="none" i="0" spc="0" strike="noStrike" sz="2000" u="none">
          <a:solidFill>
            <a:srgbClr val="002D55"/>
          </a:solidFill>
          <a:uFillTx/>
          <a:latin typeface="Georgia"/>
          <a:ea typeface="Georgia"/>
          <a:cs typeface="Georgia"/>
          <a:sym typeface="Georgia"/>
        </a:defRPr>
      </a:lvl7pPr>
      <a:lvl8pPr marL="3429000" marR="0" indent="-228600" algn="l" defTabSz="457200" rtl="0" latinLnBrk="0">
        <a:lnSpc>
          <a:spcPct val="100000"/>
        </a:lnSpc>
        <a:spcBef>
          <a:spcPts val="400"/>
        </a:spcBef>
        <a:spcAft>
          <a:spcPts val="0"/>
        </a:spcAft>
        <a:buClrTx/>
        <a:buSzPct val="100000"/>
        <a:buFontTx/>
        <a:buChar char="•"/>
        <a:tabLst/>
        <a:defRPr b="0" baseline="0" cap="none" i="0" spc="0" strike="noStrike" sz="2000" u="none">
          <a:solidFill>
            <a:srgbClr val="002D55"/>
          </a:solidFill>
          <a:uFillTx/>
          <a:latin typeface="Georgia"/>
          <a:ea typeface="Georgia"/>
          <a:cs typeface="Georgia"/>
          <a:sym typeface="Georgia"/>
        </a:defRPr>
      </a:lvl8pPr>
      <a:lvl9pPr marL="3886200" marR="0" indent="-228600" algn="l" defTabSz="457200" rtl="0" latinLnBrk="0">
        <a:lnSpc>
          <a:spcPct val="100000"/>
        </a:lnSpc>
        <a:spcBef>
          <a:spcPts val="400"/>
        </a:spcBef>
        <a:spcAft>
          <a:spcPts val="0"/>
        </a:spcAft>
        <a:buClrTx/>
        <a:buSzPct val="100000"/>
        <a:buFontTx/>
        <a:buChar char="•"/>
        <a:tabLst/>
        <a:defRPr b="0" baseline="0" cap="none" i="0" spc="0" strike="noStrike" sz="2000" u="none">
          <a:solidFill>
            <a:srgbClr val="002D55"/>
          </a:solidFill>
          <a:uFillTx/>
          <a:latin typeface="Georgia"/>
          <a:ea typeface="Georgia"/>
          <a:cs typeface="Georgia"/>
          <a:sym typeface="Georgia"/>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jpeg"/><Relationship Id="rId4"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0.jpeg"/><Relationship Id="rId4"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jpeg"/><Relationship Id="rId4"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jpeg"/><Relationship Id="rId4"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3.jpeg"/><Relationship Id="rId5" Type="http://schemas.openxmlformats.org/officeDocument/2006/relationships/image" Target="../media/image1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5.jpeg"/><Relationship Id="rId4"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27.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30.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32.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33.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34.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35.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36.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9.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0.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 Id="rId3" Type="http://schemas.openxmlformats.org/officeDocument/2006/relationships/image" Target="../media/image37.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3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1.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22.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83769" y="2503503"/>
            <a:ext cx="5350103" cy="3159660"/>
          </a:xfrm>
          <a:prstGeom prst="rect">
            <a:avLst/>
          </a:prstGeom>
        </p:spPr>
        <p:txBody>
          <a:bodyPr/>
          <a:lstStyle/>
          <a:p>
            <a:pPr/>
            <a:r>
              <a:t>Who Are American Muslims?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Picture 3" descr="Picture 3"/>
          <p:cNvPicPr>
            <a:picLocks noChangeAspect="1"/>
          </p:cNvPicPr>
          <p:nvPr/>
        </p:nvPicPr>
        <p:blipFill>
          <a:blip r:embed="rId3">
            <a:extLst/>
          </a:blip>
          <a:stretch>
            <a:fillRect/>
          </a:stretch>
        </p:blipFill>
        <p:spPr>
          <a:xfrm>
            <a:off x="5140023" y="-1289432"/>
            <a:ext cx="7051978" cy="10577967"/>
          </a:xfrm>
          <a:prstGeom prst="rect">
            <a:avLst/>
          </a:prstGeom>
          <a:ln w="12700">
            <a:miter lim="400000"/>
          </a:ln>
        </p:spPr>
      </p:pic>
      <p:sp>
        <p:nvSpPr>
          <p:cNvPr id="207" name="Title 1"/>
          <p:cNvSpPr txBox="1"/>
          <p:nvPr>
            <p:ph type="title"/>
          </p:nvPr>
        </p:nvSpPr>
        <p:spPr>
          <a:xfrm>
            <a:off x="496429" y="402335"/>
            <a:ext cx="4163568" cy="5733290"/>
          </a:xfrm>
          <a:prstGeom prst="rect">
            <a:avLst/>
          </a:prstGeom>
        </p:spPr>
        <p:txBody>
          <a:bodyPr/>
          <a:lstStyle>
            <a:lvl1pPr>
              <a:defRPr sz="3600"/>
            </a:lvl1pPr>
          </a:lstStyle>
          <a:p>
            <a:pPr/>
            <a:r>
              <a:t>Mahmood Hai</a:t>
            </a:r>
          </a:p>
        </p:txBody>
      </p:sp>
      <p:pic>
        <p:nvPicPr>
          <p:cNvPr id="208" name="Picture 6" descr="Picture 6"/>
          <p:cNvPicPr>
            <a:picLocks noChangeAspect="1"/>
          </p:cNvPicPr>
          <p:nvPr/>
        </p:nvPicPr>
        <p:blipFill>
          <a:blip r:embed="rId4">
            <a:extLst/>
          </a:blip>
          <a:stretch>
            <a:fillRect/>
          </a:stretch>
        </p:blipFill>
        <p:spPr>
          <a:xfrm>
            <a:off x="11096589" y="171697"/>
            <a:ext cx="921668" cy="11430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itle 1"/>
          <p:cNvSpPr txBox="1"/>
          <p:nvPr>
            <p:ph type="title"/>
          </p:nvPr>
        </p:nvSpPr>
        <p:spPr>
          <a:xfrm>
            <a:off x="496429" y="402335"/>
            <a:ext cx="4163568" cy="5733290"/>
          </a:xfrm>
          <a:prstGeom prst="rect">
            <a:avLst/>
          </a:prstGeom>
        </p:spPr>
        <p:txBody>
          <a:bodyPr/>
          <a:lstStyle>
            <a:lvl1pPr>
              <a:defRPr sz="3600"/>
            </a:lvl1pPr>
          </a:lstStyle>
          <a:p>
            <a:pPr/>
            <a:r>
              <a:t>Juman Doleh Alomary</a:t>
            </a:r>
          </a:p>
        </p:txBody>
      </p:sp>
      <p:pic>
        <p:nvPicPr>
          <p:cNvPr id="213" name="Google Shape;300;p55" descr="Google Shape;300;p55"/>
          <p:cNvPicPr>
            <a:picLocks noChangeAspect="1"/>
          </p:cNvPicPr>
          <p:nvPr/>
        </p:nvPicPr>
        <p:blipFill>
          <a:blip r:embed="rId3">
            <a:extLst/>
          </a:blip>
          <a:stretch>
            <a:fillRect/>
          </a:stretch>
        </p:blipFill>
        <p:spPr>
          <a:xfrm>
            <a:off x="5176728" y="0"/>
            <a:ext cx="7015272" cy="10522908"/>
          </a:xfrm>
          <a:prstGeom prst="rect">
            <a:avLst/>
          </a:prstGeom>
          <a:ln w="12700">
            <a:miter lim="400000"/>
          </a:ln>
        </p:spPr>
      </p:pic>
      <p:pic>
        <p:nvPicPr>
          <p:cNvPr id="214" name="Picture 6" descr="Picture 6"/>
          <p:cNvPicPr>
            <a:picLocks noChangeAspect="1"/>
          </p:cNvPicPr>
          <p:nvPr/>
        </p:nvPicPr>
        <p:blipFill>
          <a:blip r:embed="rId4">
            <a:extLst/>
          </a:blip>
          <a:stretch>
            <a:fillRect/>
          </a:stretch>
        </p:blipFill>
        <p:spPr>
          <a:xfrm>
            <a:off x="11096589" y="171697"/>
            <a:ext cx="921668" cy="11430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Google Shape;306;p52" descr="Google Shape;306;p52"/>
          <p:cNvPicPr>
            <a:picLocks noChangeAspect="1"/>
          </p:cNvPicPr>
          <p:nvPr/>
        </p:nvPicPr>
        <p:blipFill>
          <a:blip r:embed="rId3">
            <a:extLst/>
          </a:blip>
          <a:stretch>
            <a:fillRect/>
          </a:stretch>
        </p:blipFill>
        <p:spPr>
          <a:xfrm>
            <a:off x="5167745" y="-554181"/>
            <a:ext cx="7024255" cy="10536384"/>
          </a:xfrm>
          <a:prstGeom prst="rect">
            <a:avLst/>
          </a:prstGeom>
          <a:ln w="12700">
            <a:miter lim="400000"/>
          </a:ln>
        </p:spPr>
      </p:pic>
      <p:sp>
        <p:nvSpPr>
          <p:cNvPr id="219" name="Title 1"/>
          <p:cNvSpPr txBox="1"/>
          <p:nvPr>
            <p:ph type="title"/>
          </p:nvPr>
        </p:nvSpPr>
        <p:spPr>
          <a:xfrm>
            <a:off x="496429" y="402335"/>
            <a:ext cx="4163568" cy="5733290"/>
          </a:xfrm>
          <a:prstGeom prst="rect">
            <a:avLst/>
          </a:prstGeom>
        </p:spPr>
        <p:txBody>
          <a:bodyPr/>
          <a:lstStyle>
            <a:lvl1pPr>
              <a:defRPr sz="3600"/>
            </a:lvl1pPr>
          </a:lstStyle>
          <a:p>
            <a:pPr/>
            <a:r>
              <a:t>Lisa Gandy</a:t>
            </a:r>
          </a:p>
        </p:txBody>
      </p:sp>
      <p:pic>
        <p:nvPicPr>
          <p:cNvPr id="220" name="Picture 6" descr="Picture 6"/>
          <p:cNvPicPr>
            <a:picLocks noChangeAspect="1"/>
          </p:cNvPicPr>
          <p:nvPr/>
        </p:nvPicPr>
        <p:blipFill>
          <a:blip r:embed="rId4">
            <a:extLst/>
          </a:blip>
          <a:stretch>
            <a:fillRect/>
          </a:stretch>
        </p:blipFill>
        <p:spPr>
          <a:xfrm>
            <a:off x="11096589" y="171697"/>
            <a:ext cx="921668" cy="11430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Google Shape;314;p53" descr="Google Shape;314;p53"/>
          <p:cNvPicPr>
            <a:picLocks noChangeAspect="1"/>
          </p:cNvPicPr>
          <p:nvPr/>
        </p:nvPicPr>
        <p:blipFill>
          <a:blip r:embed="rId3">
            <a:extLst/>
          </a:blip>
          <a:stretch>
            <a:fillRect/>
          </a:stretch>
        </p:blipFill>
        <p:spPr>
          <a:xfrm>
            <a:off x="5176716" y="-332515"/>
            <a:ext cx="7019637" cy="10529456"/>
          </a:xfrm>
          <a:prstGeom prst="rect">
            <a:avLst/>
          </a:prstGeom>
          <a:ln w="12700">
            <a:miter lim="400000"/>
          </a:ln>
        </p:spPr>
      </p:pic>
      <p:sp>
        <p:nvSpPr>
          <p:cNvPr id="225" name="Title 1"/>
          <p:cNvSpPr txBox="1"/>
          <p:nvPr>
            <p:ph type="title"/>
          </p:nvPr>
        </p:nvSpPr>
        <p:spPr>
          <a:xfrm>
            <a:off x="496429" y="402335"/>
            <a:ext cx="4163568" cy="5733290"/>
          </a:xfrm>
          <a:prstGeom prst="rect">
            <a:avLst/>
          </a:prstGeom>
        </p:spPr>
        <p:txBody>
          <a:bodyPr/>
          <a:lstStyle>
            <a:lvl1pPr>
              <a:defRPr sz="3600"/>
            </a:lvl1pPr>
          </a:lstStyle>
          <a:p>
            <a:pPr/>
            <a:r>
              <a:t>Leon El-Alamin</a:t>
            </a:r>
          </a:p>
        </p:txBody>
      </p:sp>
      <p:pic>
        <p:nvPicPr>
          <p:cNvPr id="226" name="Picture 6" descr="Picture 6"/>
          <p:cNvPicPr>
            <a:picLocks noChangeAspect="1"/>
          </p:cNvPicPr>
          <p:nvPr/>
        </p:nvPicPr>
        <p:blipFill>
          <a:blip r:embed="rId4">
            <a:extLst/>
          </a:blip>
          <a:stretch>
            <a:fillRect/>
          </a:stretch>
        </p:blipFill>
        <p:spPr>
          <a:xfrm>
            <a:off x="11096589" y="171697"/>
            <a:ext cx="921668" cy="11430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Title 1"/>
          <p:cNvSpPr txBox="1"/>
          <p:nvPr>
            <p:ph type="title"/>
          </p:nvPr>
        </p:nvSpPr>
        <p:spPr>
          <a:xfrm>
            <a:off x="496429" y="402335"/>
            <a:ext cx="4163568" cy="5733290"/>
          </a:xfrm>
          <a:prstGeom prst="rect">
            <a:avLst/>
          </a:prstGeom>
        </p:spPr>
        <p:txBody>
          <a:bodyPr/>
          <a:lstStyle>
            <a:lvl1pPr>
              <a:defRPr sz="3600">
                <a:latin typeface="Arial"/>
                <a:ea typeface="Arial"/>
                <a:cs typeface="Arial"/>
                <a:sym typeface="Arial"/>
              </a:defRPr>
            </a:lvl1pPr>
          </a:lstStyle>
          <a:p>
            <a:pPr/>
            <a:r>
              <a:t>Rahaf Khatib</a:t>
            </a:r>
          </a:p>
        </p:txBody>
      </p:sp>
      <p:pic>
        <p:nvPicPr>
          <p:cNvPr id="231" name="Picture 6" descr="Picture 6"/>
          <p:cNvPicPr>
            <a:picLocks noChangeAspect="1"/>
          </p:cNvPicPr>
          <p:nvPr/>
        </p:nvPicPr>
        <p:blipFill>
          <a:blip r:embed="rId3">
            <a:extLst/>
          </a:blip>
          <a:stretch>
            <a:fillRect/>
          </a:stretch>
        </p:blipFill>
        <p:spPr>
          <a:xfrm>
            <a:off x="11096589" y="171697"/>
            <a:ext cx="921668" cy="1143001"/>
          </a:xfrm>
          <a:prstGeom prst="rect">
            <a:avLst/>
          </a:prstGeom>
          <a:ln w="12700">
            <a:miter lim="400000"/>
          </a:ln>
        </p:spPr>
      </p:pic>
      <p:pic>
        <p:nvPicPr>
          <p:cNvPr id="232" name="Google Shape;324;g5cc6254a66_0_0" descr="Google Shape;324;g5cc6254a66_0_0"/>
          <p:cNvPicPr>
            <a:picLocks noChangeAspect="1"/>
          </p:cNvPicPr>
          <p:nvPr/>
        </p:nvPicPr>
        <p:blipFill>
          <a:blip r:embed="rId4">
            <a:extLst/>
          </a:blip>
          <a:stretch>
            <a:fillRect/>
          </a:stretch>
        </p:blipFill>
        <p:spPr>
          <a:xfrm>
            <a:off x="5181600" y="0"/>
            <a:ext cx="7010400" cy="10371327"/>
          </a:xfrm>
          <a:prstGeom prst="rect">
            <a:avLst/>
          </a:prstGeom>
          <a:ln w="12700">
            <a:miter lim="400000"/>
          </a:ln>
        </p:spPr>
      </p:pic>
      <p:pic>
        <p:nvPicPr>
          <p:cNvPr id="233" name="Picture 9" descr="Picture 9"/>
          <p:cNvPicPr>
            <a:picLocks noChangeAspect="1"/>
          </p:cNvPicPr>
          <p:nvPr/>
        </p:nvPicPr>
        <p:blipFill>
          <a:blip r:embed="rId3">
            <a:extLst/>
          </a:blip>
          <a:stretch>
            <a:fillRect/>
          </a:stretch>
        </p:blipFill>
        <p:spPr>
          <a:xfrm>
            <a:off x="11096589" y="343395"/>
            <a:ext cx="921668" cy="1143001"/>
          </a:xfrm>
          <a:prstGeom prst="rect">
            <a:avLst/>
          </a:prstGeom>
          <a:ln w="12700">
            <a:miter lim="400000"/>
          </a:ln>
        </p:spPr>
      </p:pic>
      <p:pic>
        <p:nvPicPr>
          <p:cNvPr id="234" name="Google Shape;325;g5cc6254a66_0_0" descr="Google Shape;325;g5cc6254a66_0_0"/>
          <p:cNvPicPr>
            <a:picLocks noChangeAspect="1"/>
          </p:cNvPicPr>
          <p:nvPr/>
        </p:nvPicPr>
        <p:blipFill>
          <a:blip r:embed="rId5">
            <a:extLst/>
          </a:blip>
          <a:stretch>
            <a:fillRect/>
          </a:stretch>
        </p:blipFill>
        <p:spPr>
          <a:xfrm>
            <a:off x="5181600" y="0"/>
            <a:ext cx="7010400" cy="922405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4"/>
                                        </p:tgtEl>
                                        <p:attrNameLst>
                                          <p:attrName>style.visibility</p:attrName>
                                        </p:attrNameLst>
                                      </p:cBhvr>
                                      <p:to>
                                        <p:strVal val="visible"/>
                                      </p:to>
                                    </p:set>
                                    <p:animEffect filter="fade" transition="in">
                                      <p:cBhvr>
                                        <p:cTn id="7"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4"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1"/>
          <p:cNvSpPr txBox="1"/>
          <p:nvPr>
            <p:ph type="title"/>
          </p:nvPr>
        </p:nvSpPr>
        <p:spPr>
          <a:xfrm>
            <a:off x="496429" y="402335"/>
            <a:ext cx="4163568" cy="5733290"/>
          </a:xfrm>
          <a:prstGeom prst="rect">
            <a:avLst/>
          </a:prstGeom>
        </p:spPr>
        <p:txBody>
          <a:bodyPr/>
          <a:lstStyle>
            <a:lvl1pPr>
              <a:defRPr sz="3600"/>
            </a:lvl1pPr>
          </a:lstStyle>
          <a:p>
            <a:pPr/>
            <a:r>
              <a:t>Nicole Najmah Abraham</a:t>
            </a:r>
          </a:p>
        </p:txBody>
      </p:sp>
      <p:pic>
        <p:nvPicPr>
          <p:cNvPr id="239" name="Picture 3" descr="Picture 3"/>
          <p:cNvPicPr>
            <a:picLocks noChangeAspect="1"/>
          </p:cNvPicPr>
          <p:nvPr/>
        </p:nvPicPr>
        <p:blipFill>
          <a:blip r:embed="rId3">
            <a:extLst/>
          </a:blip>
          <a:stretch>
            <a:fillRect/>
          </a:stretch>
        </p:blipFill>
        <p:spPr>
          <a:xfrm>
            <a:off x="5184399" y="0"/>
            <a:ext cx="7037499" cy="6858000"/>
          </a:xfrm>
          <a:prstGeom prst="rect">
            <a:avLst/>
          </a:prstGeom>
          <a:ln w="12700">
            <a:miter lim="400000"/>
          </a:ln>
        </p:spPr>
      </p:pic>
      <p:pic>
        <p:nvPicPr>
          <p:cNvPr id="240" name="Picture 6" descr="Picture 6"/>
          <p:cNvPicPr>
            <a:picLocks noChangeAspect="1"/>
          </p:cNvPicPr>
          <p:nvPr/>
        </p:nvPicPr>
        <p:blipFill>
          <a:blip r:embed="rId4">
            <a:extLst/>
          </a:blip>
          <a:stretch>
            <a:fillRect/>
          </a:stretch>
        </p:blipFill>
        <p:spPr>
          <a:xfrm>
            <a:off x="11096589" y="171697"/>
            <a:ext cx="921668" cy="11430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Google Shape;340;g5ed7373bc3_0_6"/>
          <p:cNvSpPr txBox="1"/>
          <p:nvPr>
            <p:ph type="title"/>
          </p:nvPr>
        </p:nvSpPr>
        <p:spPr>
          <a:xfrm>
            <a:off x="5860360" y="1510747"/>
            <a:ext cx="5697061" cy="1630018"/>
          </a:xfrm>
          <a:prstGeom prst="rect">
            <a:avLst/>
          </a:prstGeom>
        </p:spPr>
        <p:txBody>
          <a:bodyPr lIns="45699" tIns="45699" rIns="45699" bIns="45699"/>
          <a:lstStyle/>
          <a:p>
            <a:pPr/>
            <a:r>
              <a:t>American Muslim Poll</a:t>
            </a:r>
          </a:p>
        </p:txBody>
      </p:sp>
      <p:sp>
        <p:nvSpPr>
          <p:cNvPr id="245" name="Content Placeholder 2"/>
          <p:cNvSpPr txBox="1"/>
          <p:nvPr>
            <p:ph type="body" sz="half" idx="1"/>
          </p:nvPr>
        </p:nvSpPr>
        <p:spPr>
          <a:xfrm>
            <a:off x="5870092" y="3336814"/>
            <a:ext cx="5697060" cy="3023119"/>
          </a:xfrm>
          <a:prstGeom prst="rect">
            <a:avLst/>
          </a:prstGeom>
        </p:spPr>
        <p:txBody>
          <a:bodyPr/>
          <a:lstStyle/>
          <a:p>
            <a:pPr marL="342900" indent="-342900">
              <a:buSzPct val="100000"/>
              <a:buFont typeface="Arial"/>
              <a:buChar char="•"/>
            </a:pPr>
            <a:r>
              <a:t>Data collected in 2016, 2017, 2018, 2019</a:t>
            </a:r>
          </a:p>
          <a:p>
            <a:pPr marL="342900" indent="-342900">
              <a:buSzPct val="100000"/>
              <a:buFont typeface="Arial"/>
              <a:buChar char="•"/>
            </a:pPr>
            <a:r>
              <a:t>Nationally representative sample of Muslims, Jews, Protestants, white Evangelicals, Catholics, and non-affiliated Americans</a:t>
            </a:r>
          </a:p>
          <a:p>
            <a:pPr marL="342900" indent="-342900">
              <a:buSzPct val="100000"/>
              <a:buFont typeface="Arial"/>
              <a:buChar char="•"/>
            </a:pPr>
            <a:r>
              <a:t>All participants given identical surveys</a:t>
            </a:r>
          </a:p>
        </p:txBody>
      </p:sp>
      <p:pic>
        <p:nvPicPr>
          <p:cNvPr id="246" name="Content Placeholder 5" descr="Content Placeholder 5"/>
          <p:cNvPicPr>
            <a:picLocks noChangeAspect="1"/>
          </p:cNvPicPr>
          <p:nvPr/>
        </p:nvPicPr>
        <p:blipFill>
          <a:blip r:embed="rId3">
            <a:extLst/>
          </a:blip>
          <a:stretch>
            <a:fillRect/>
          </a:stretch>
        </p:blipFill>
        <p:spPr>
          <a:xfrm>
            <a:off x="634580" y="1302326"/>
            <a:ext cx="4616294" cy="5555674"/>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Google Shape;347;g5ed7373bc3_0_12"/>
          <p:cNvSpPr txBox="1"/>
          <p:nvPr>
            <p:ph type="title"/>
          </p:nvPr>
        </p:nvSpPr>
        <p:spPr>
          <a:xfrm>
            <a:off x="5860360" y="1510747"/>
            <a:ext cx="5697061" cy="1630018"/>
          </a:xfrm>
          <a:prstGeom prst="rect">
            <a:avLst/>
          </a:prstGeom>
        </p:spPr>
        <p:txBody>
          <a:bodyPr lIns="45699" tIns="45699" rIns="45699" bIns="45699"/>
          <a:lstStyle/>
          <a:p>
            <a:pPr/>
            <a:r>
              <a:t>Poll Methodology</a:t>
            </a:r>
          </a:p>
        </p:txBody>
      </p:sp>
      <p:sp>
        <p:nvSpPr>
          <p:cNvPr id="251" name="Google Shape;346;g5ed7373bc3_0_12"/>
          <p:cNvSpPr txBox="1"/>
          <p:nvPr>
            <p:ph type="body" sz="half" idx="1"/>
          </p:nvPr>
        </p:nvSpPr>
        <p:spPr>
          <a:xfrm>
            <a:off x="5860360" y="3019009"/>
            <a:ext cx="5697061" cy="4006094"/>
          </a:xfrm>
          <a:prstGeom prst="rect">
            <a:avLst/>
          </a:prstGeom>
        </p:spPr>
        <p:txBody>
          <a:bodyPr lIns="45699" tIns="45699" rIns="45699" bIns="45699"/>
          <a:lstStyle/>
          <a:p>
            <a:pPr marL="342900" indent="-342900">
              <a:buSzPct val="100000"/>
              <a:buFont typeface="Arial"/>
              <a:buChar char="•"/>
            </a:pPr>
            <a:r>
              <a:t>Survey fielded by SSRS</a:t>
            </a:r>
          </a:p>
          <a:p>
            <a:pPr marL="342900" indent="-342900">
              <a:spcBef>
                <a:spcPts val="0"/>
              </a:spcBef>
              <a:buSzPct val="100000"/>
              <a:buFont typeface="Arial"/>
              <a:buChar char="•"/>
            </a:pPr>
            <a:r>
              <a:t>Dr. David Dutwin, Chief Methodologist </a:t>
            </a:r>
          </a:p>
          <a:p>
            <a:pPr lvl="1" marL="800100" indent="-342900">
              <a:lnSpc>
                <a:spcPct val="100000"/>
              </a:lnSpc>
              <a:spcBef>
                <a:spcPts val="0"/>
              </a:spcBef>
              <a:buSzPct val="100000"/>
              <a:buFont typeface="Arial"/>
              <a:buChar char="•"/>
            </a:pPr>
            <a:r>
              <a:t>Past President of AAPOR (American Association of Public Opinion Research)</a:t>
            </a:r>
          </a:p>
          <a:p>
            <a:pPr lvl="1" marL="800100" indent="-342900">
              <a:lnSpc>
                <a:spcPct val="100000"/>
              </a:lnSpc>
              <a:spcBef>
                <a:spcPts val="0"/>
              </a:spcBef>
              <a:buSzPct val="100000"/>
              <a:buFont typeface="Arial"/>
              <a:buChar char="•"/>
            </a:pPr>
            <a:r>
              <a:t>Polling for CNN, CBS, ABC, The Washington Post, and American Public Media</a:t>
            </a:r>
          </a:p>
          <a:p>
            <a:pPr marL="342900" indent="-342900">
              <a:spcBef>
                <a:spcPts val="0"/>
              </a:spcBef>
              <a:buSzPct val="100000"/>
              <a:buFont typeface="Arial"/>
              <a:buChar char="•"/>
            </a:pPr>
            <a:r>
              <a:t>Learn more at www.ispu.org/poll</a:t>
            </a:r>
          </a:p>
        </p:txBody>
      </p:sp>
      <p:pic>
        <p:nvPicPr>
          <p:cNvPr id="252" name="Picture 2" descr="Picture 2"/>
          <p:cNvPicPr>
            <a:picLocks noChangeAspect="1"/>
          </p:cNvPicPr>
          <p:nvPr/>
        </p:nvPicPr>
        <p:blipFill>
          <a:blip r:embed="rId3">
            <a:extLst/>
          </a:blip>
          <a:stretch>
            <a:fillRect/>
          </a:stretch>
        </p:blipFill>
        <p:spPr>
          <a:xfrm>
            <a:off x="634580" y="1290917"/>
            <a:ext cx="4582880" cy="573418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Google Shape;357;p29"/>
          <p:cNvSpPr txBox="1"/>
          <p:nvPr>
            <p:ph type="title"/>
          </p:nvPr>
        </p:nvSpPr>
        <p:spPr>
          <a:prstGeom prst="rect">
            <a:avLst/>
          </a:prstGeom>
        </p:spPr>
        <p:txBody>
          <a:bodyPr lIns="45699" tIns="45699" rIns="45699" bIns="45699"/>
          <a:lstStyle>
            <a:lvl1pPr>
              <a:defRPr sz="3600"/>
            </a:lvl1pPr>
          </a:lstStyle>
          <a:p>
            <a:pPr/>
            <a:r>
              <a:t>Muslims are ethnically diverse, young, and American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itle 1"/>
          <p:cNvSpPr txBox="1"/>
          <p:nvPr>
            <p:ph type="title"/>
          </p:nvPr>
        </p:nvSpPr>
        <p:spPr>
          <a:xfrm>
            <a:off x="496429" y="402335"/>
            <a:ext cx="4163568" cy="5733290"/>
          </a:xfrm>
          <a:prstGeom prst="rect">
            <a:avLst/>
          </a:prstGeom>
        </p:spPr>
        <p:txBody>
          <a:bodyPr/>
          <a:lstStyle/>
          <a:p>
            <a:pPr/>
            <a:r>
              <a:t>Muslims America’s youngest faith community</a:t>
            </a:r>
          </a:p>
        </p:txBody>
      </p:sp>
      <p:pic>
        <p:nvPicPr>
          <p:cNvPr id="261" name="Picture 2" descr="Picture 2"/>
          <p:cNvPicPr>
            <a:picLocks noChangeAspect="1"/>
          </p:cNvPicPr>
          <p:nvPr/>
        </p:nvPicPr>
        <p:blipFill>
          <a:blip r:embed="rId3">
            <a:extLst/>
          </a:blip>
          <a:srcRect l="5338" t="19940" r="5465" b="7326"/>
          <a:stretch>
            <a:fillRect/>
          </a:stretch>
        </p:blipFill>
        <p:spPr>
          <a:xfrm>
            <a:off x="5379720" y="1697644"/>
            <a:ext cx="6492241" cy="443798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Title 9"/>
          <p:cNvSpPr txBox="1"/>
          <p:nvPr>
            <p:ph type="title"/>
          </p:nvPr>
        </p:nvSpPr>
        <p:spPr>
          <a:prstGeom prst="rect">
            <a:avLst/>
          </a:prstGeom>
        </p:spPr>
        <p:txBody>
          <a:bodyPr/>
          <a:lstStyle/>
          <a:p>
            <a:pPr/>
            <a:r>
              <a:t>A Little About Me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Title 1"/>
          <p:cNvSpPr txBox="1"/>
          <p:nvPr>
            <p:ph type="title"/>
          </p:nvPr>
        </p:nvSpPr>
        <p:spPr>
          <a:xfrm>
            <a:off x="496429" y="402335"/>
            <a:ext cx="4163568" cy="5733290"/>
          </a:xfrm>
          <a:prstGeom prst="rect">
            <a:avLst/>
          </a:prstGeom>
        </p:spPr>
        <p:txBody>
          <a:bodyPr/>
          <a:lstStyle/>
          <a:p>
            <a:pPr/>
            <a:r>
              <a:t>Muslims most ethnically diverse faith community</a:t>
            </a:r>
          </a:p>
        </p:txBody>
      </p:sp>
      <p:pic>
        <p:nvPicPr>
          <p:cNvPr id="266" name="Picture 4" descr="Picture 4"/>
          <p:cNvPicPr>
            <a:picLocks noChangeAspect="1"/>
          </p:cNvPicPr>
          <p:nvPr/>
        </p:nvPicPr>
        <p:blipFill>
          <a:blip r:embed="rId3">
            <a:extLst/>
          </a:blip>
          <a:stretch>
            <a:fillRect/>
          </a:stretch>
        </p:blipFill>
        <p:spPr>
          <a:xfrm>
            <a:off x="5349240" y="2057400"/>
            <a:ext cx="6720842" cy="3708513"/>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itle 1"/>
          <p:cNvSpPr txBox="1"/>
          <p:nvPr>
            <p:ph type="title"/>
          </p:nvPr>
        </p:nvSpPr>
        <p:spPr>
          <a:xfrm>
            <a:off x="496429" y="402335"/>
            <a:ext cx="4163568" cy="5733290"/>
          </a:xfrm>
          <a:prstGeom prst="rect">
            <a:avLst/>
          </a:prstGeom>
        </p:spPr>
        <p:txBody>
          <a:bodyPr/>
          <a:lstStyle/>
          <a:p>
            <a:pPr/>
            <a:r>
              <a:t>Muslims most ethnically diverse faith community</a:t>
            </a:r>
          </a:p>
        </p:txBody>
      </p:sp>
      <p:pic>
        <p:nvPicPr>
          <p:cNvPr id="271" name="Picture 4" descr="Picture 4"/>
          <p:cNvPicPr>
            <a:picLocks noChangeAspect="1"/>
          </p:cNvPicPr>
          <p:nvPr/>
        </p:nvPicPr>
        <p:blipFill>
          <a:blip r:embed="rId3">
            <a:extLst/>
          </a:blip>
          <a:stretch>
            <a:fillRect/>
          </a:stretch>
        </p:blipFill>
        <p:spPr>
          <a:xfrm>
            <a:off x="5410198" y="1706879"/>
            <a:ext cx="6541254" cy="493014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Title 1"/>
          <p:cNvSpPr txBox="1"/>
          <p:nvPr>
            <p:ph type="title"/>
          </p:nvPr>
        </p:nvSpPr>
        <p:spPr>
          <a:xfrm>
            <a:off x="496429" y="402335"/>
            <a:ext cx="4163568" cy="5733290"/>
          </a:xfrm>
          <a:prstGeom prst="rect">
            <a:avLst/>
          </a:prstGeom>
        </p:spPr>
        <p:txBody>
          <a:bodyPr/>
          <a:lstStyle/>
          <a:p>
            <a:pPr/>
            <a:r>
              <a:t>Half of American Muslims are native born</a:t>
            </a:r>
          </a:p>
        </p:txBody>
      </p:sp>
      <p:pic>
        <p:nvPicPr>
          <p:cNvPr id="276" name="Picture 2" descr="Picture 2"/>
          <p:cNvPicPr>
            <a:picLocks noChangeAspect="1"/>
          </p:cNvPicPr>
          <p:nvPr/>
        </p:nvPicPr>
        <p:blipFill>
          <a:blip r:embed="rId3">
            <a:extLst/>
          </a:blip>
          <a:srcRect l="3199" t="22061" r="6732" b="2493"/>
          <a:stretch>
            <a:fillRect/>
          </a:stretch>
        </p:blipFill>
        <p:spPr>
          <a:xfrm>
            <a:off x="5330557" y="1661160"/>
            <a:ext cx="6662918" cy="467868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itle 1"/>
          <p:cNvSpPr txBox="1"/>
          <p:nvPr>
            <p:ph type="title"/>
          </p:nvPr>
        </p:nvSpPr>
        <p:spPr>
          <a:xfrm>
            <a:off x="496429" y="402335"/>
            <a:ext cx="4163568" cy="5733290"/>
          </a:xfrm>
          <a:prstGeom prst="rect">
            <a:avLst/>
          </a:prstGeom>
        </p:spPr>
        <p:txBody>
          <a:bodyPr/>
          <a:lstStyle/>
          <a:p>
            <a:pPr/>
            <a:r>
              <a:t>Muslims most likely to report low income</a:t>
            </a:r>
          </a:p>
        </p:txBody>
      </p:sp>
      <p:pic>
        <p:nvPicPr>
          <p:cNvPr id="281" name="Picture 3" descr="Picture 3"/>
          <p:cNvPicPr>
            <a:picLocks noChangeAspect="1"/>
          </p:cNvPicPr>
          <p:nvPr/>
        </p:nvPicPr>
        <p:blipFill>
          <a:blip r:embed="rId3">
            <a:extLst/>
          </a:blip>
          <a:srcRect l="4952" t="20300" r="4451" b="5612"/>
          <a:stretch>
            <a:fillRect/>
          </a:stretch>
        </p:blipFill>
        <p:spPr>
          <a:xfrm>
            <a:off x="5318759" y="1752601"/>
            <a:ext cx="6682587" cy="4581143"/>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Title 1"/>
          <p:cNvSpPr txBox="1"/>
          <p:nvPr>
            <p:ph type="title"/>
          </p:nvPr>
        </p:nvSpPr>
        <p:spPr>
          <a:xfrm>
            <a:off x="496429" y="402335"/>
            <a:ext cx="4163568" cy="5733290"/>
          </a:xfrm>
          <a:prstGeom prst="rect">
            <a:avLst/>
          </a:prstGeom>
        </p:spPr>
        <p:txBody>
          <a:bodyPr/>
          <a:lstStyle/>
          <a:p>
            <a:pPr/>
            <a:r>
              <a:t>Muslims, Christians similar in level of education</a:t>
            </a:r>
          </a:p>
        </p:txBody>
      </p:sp>
      <p:pic>
        <p:nvPicPr>
          <p:cNvPr id="286" name="Picture 2" descr="Picture 2"/>
          <p:cNvPicPr>
            <a:picLocks noChangeAspect="1"/>
          </p:cNvPicPr>
          <p:nvPr/>
        </p:nvPicPr>
        <p:blipFill>
          <a:blip r:embed="rId3">
            <a:extLst/>
          </a:blip>
          <a:srcRect l="3816" t="19732" r="4896" b="6310"/>
          <a:stretch>
            <a:fillRect/>
          </a:stretch>
        </p:blipFill>
        <p:spPr>
          <a:xfrm>
            <a:off x="5333999" y="1734312"/>
            <a:ext cx="6675121" cy="4533519"/>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Title 1"/>
          <p:cNvSpPr txBox="1"/>
          <p:nvPr>
            <p:ph type="title"/>
          </p:nvPr>
        </p:nvSpPr>
        <p:spPr>
          <a:xfrm>
            <a:off x="496429" y="402335"/>
            <a:ext cx="4163568" cy="5733290"/>
          </a:xfrm>
          <a:prstGeom prst="rect">
            <a:avLst/>
          </a:prstGeom>
        </p:spPr>
        <p:txBody>
          <a:bodyPr/>
          <a:lstStyle/>
          <a:p>
            <a:pPr/>
            <a:r>
              <a:t>Muslims, Jews most likely to have voted for a Democrat in 2018 midterms</a:t>
            </a:r>
          </a:p>
        </p:txBody>
      </p:sp>
      <p:pic>
        <p:nvPicPr>
          <p:cNvPr id="291" name="Google Shape;441;p73" descr="Google Shape;441;p73"/>
          <p:cNvPicPr>
            <a:picLocks noChangeAspect="1"/>
          </p:cNvPicPr>
          <p:nvPr/>
        </p:nvPicPr>
        <p:blipFill>
          <a:blip r:embed="rId3">
            <a:extLst/>
          </a:blip>
          <a:stretch>
            <a:fillRect/>
          </a:stretch>
        </p:blipFill>
        <p:spPr>
          <a:xfrm>
            <a:off x="5364481" y="1630679"/>
            <a:ext cx="6569175" cy="483108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Title 1"/>
          <p:cNvSpPr txBox="1"/>
          <p:nvPr>
            <p:ph type="title"/>
          </p:nvPr>
        </p:nvSpPr>
        <p:spPr>
          <a:xfrm>
            <a:off x="496429" y="402335"/>
            <a:ext cx="4163568" cy="5733290"/>
          </a:xfrm>
          <a:prstGeom prst="rect">
            <a:avLst/>
          </a:prstGeom>
        </p:spPr>
        <p:txBody>
          <a:bodyPr/>
          <a:lstStyle/>
          <a:p>
            <a:pPr/>
            <a:r>
              <a:t>Economy and bigotry continue to top Muslim priorities</a:t>
            </a:r>
          </a:p>
        </p:txBody>
      </p:sp>
      <p:pic>
        <p:nvPicPr>
          <p:cNvPr id="296" name="Picture 2" descr="Picture 2"/>
          <p:cNvPicPr>
            <a:picLocks noChangeAspect="1"/>
          </p:cNvPicPr>
          <p:nvPr/>
        </p:nvPicPr>
        <p:blipFill>
          <a:blip r:embed="rId3">
            <a:extLst/>
          </a:blip>
          <a:srcRect l="3497" t="23102" r="3745" b="8213"/>
          <a:stretch>
            <a:fillRect/>
          </a:stretch>
        </p:blipFill>
        <p:spPr>
          <a:xfrm>
            <a:off x="5318759" y="1975104"/>
            <a:ext cx="6736737" cy="4160521"/>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Google Shape;412;p166"/>
          <p:cNvSpPr txBox="1"/>
          <p:nvPr>
            <p:ph type="title"/>
          </p:nvPr>
        </p:nvSpPr>
        <p:spPr>
          <a:xfrm>
            <a:off x="609600" y="2439294"/>
            <a:ext cx="10972800" cy="1143001"/>
          </a:xfrm>
          <a:prstGeom prst="rect">
            <a:avLst/>
          </a:prstGeom>
        </p:spPr>
        <p:txBody>
          <a:bodyPr lIns="45699" tIns="45699" rIns="45699" bIns="45699"/>
          <a:lstStyle>
            <a:lvl1pPr>
              <a:defRPr sz="3600"/>
            </a:lvl1pPr>
          </a:lstStyle>
          <a:p>
            <a:pPr/>
            <a:r>
              <a:t>Muslims disproportionately feel negative effect of political climate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Google Shape;418;p45"/>
          <p:cNvSpPr txBox="1"/>
          <p:nvPr>
            <p:ph type="title"/>
          </p:nvPr>
        </p:nvSpPr>
        <p:spPr>
          <a:xfrm>
            <a:off x="496429" y="402335"/>
            <a:ext cx="4163568" cy="5733290"/>
          </a:xfrm>
          <a:prstGeom prst="rect">
            <a:avLst/>
          </a:prstGeom>
        </p:spPr>
        <p:txBody>
          <a:bodyPr lIns="45699" tIns="45699" rIns="45699" bIns="45699"/>
          <a:lstStyle/>
          <a:p>
            <a:pPr/>
            <a:r>
              <a:t>Hate crimes climb</a:t>
            </a:r>
          </a:p>
        </p:txBody>
      </p:sp>
      <p:pic>
        <p:nvPicPr>
          <p:cNvPr id="303" name="Google Shape;419;p45" descr="Google Shape;419;p45"/>
          <p:cNvPicPr>
            <a:picLocks noChangeAspect="1"/>
          </p:cNvPicPr>
          <p:nvPr/>
        </p:nvPicPr>
        <p:blipFill>
          <a:blip r:embed="rId3">
            <a:extLst/>
          </a:blip>
          <a:srcRect l="0" t="0" r="0" b="483"/>
          <a:stretch>
            <a:fillRect/>
          </a:stretch>
        </p:blipFill>
        <p:spPr>
          <a:xfrm>
            <a:off x="5570452" y="1956935"/>
            <a:ext cx="6077571" cy="3966946"/>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itle 1"/>
          <p:cNvSpPr txBox="1"/>
          <p:nvPr>
            <p:ph type="title"/>
          </p:nvPr>
        </p:nvSpPr>
        <p:spPr>
          <a:xfrm>
            <a:off x="496429" y="402335"/>
            <a:ext cx="4163568" cy="5733290"/>
          </a:xfrm>
          <a:prstGeom prst="rect">
            <a:avLst/>
          </a:prstGeom>
        </p:spPr>
        <p:txBody>
          <a:bodyPr/>
          <a:lstStyle/>
          <a:p>
            <a:pPr/>
            <a:r>
              <a:t>Muslims, Jews experience the most fear, anxiety post 2016 election</a:t>
            </a:r>
          </a:p>
        </p:txBody>
      </p:sp>
      <p:pic>
        <p:nvPicPr>
          <p:cNvPr id="308" name="Picture 3" descr="Picture 3"/>
          <p:cNvPicPr>
            <a:picLocks noChangeAspect="1"/>
          </p:cNvPicPr>
          <p:nvPr/>
        </p:nvPicPr>
        <p:blipFill>
          <a:blip r:embed="rId3">
            <a:extLst/>
          </a:blip>
          <a:srcRect l="3616" t="19119" r="4635" b="2770"/>
          <a:stretch>
            <a:fillRect/>
          </a:stretch>
        </p:blipFill>
        <p:spPr>
          <a:xfrm>
            <a:off x="5257798" y="1630679"/>
            <a:ext cx="6736082" cy="480749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Google Shape;246;p28"/>
          <p:cNvSpPr txBox="1"/>
          <p:nvPr>
            <p:ph type="title"/>
          </p:nvPr>
        </p:nvSpPr>
        <p:spPr>
          <a:xfrm>
            <a:off x="496429" y="402335"/>
            <a:ext cx="4163568" cy="5733290"/>
          </a:xfrm>
          <a:prstGeom prst="rect">
            <a:avLst/>
          </a:prstGeom>
        </p:spPr>
        <p:txBody>
          <a:bodyPr lIns="45699" tIns="45699" rIns="45699" bIns="45699"/>
          <a:lstStyle>
            <a:lvl1pPr>
              <a:defRPr sz="3600"/>
            </a:lvl1pPr>
          </a:lstStyle>
          <a:p>
            <a:pPr/>
            <a:r>
              <a:t>Who Are American Muslims?</a:t>
            </a:r>
          </a:p>
        </p:txBody>
      </p:sp>
      <p:pic>
        <p:nvPicPr>
          <p:cNvPr id="164" name="Google Shape;245;p28" descr="Google Shape;245;p28"/>
          <p:cNvPicPr>
            <a:picLocks noChangeAspect="1"/>
          </p:cNvPicPr>
          <p:nvPr/>
        </p:nvPicPr>
        <p:blipFill>
          <a:blip r:embed="rId3">
            <a:extLst/>
          </a:blip>
          <a:stretch>
            <a:fillRect/>
          </a:stretch>
        </p:blipFill>
        <p:spPr>
          <a:xfrm>
            <a:off x="6353583" y="3544554"/>
            <a:ext cx="2156953" cy="2206436"/>
          </a:xfrm>
          <a:prstGeom prst="rect">
            <a:avLst/>
          </a:prstGeom>
          <a:ln w="12700">
            <a:miter lim="400000"/>
          </a:ln>
        </p:spPr>
      </p:pic>
      <p:pic>
        <p:nvPicPr>
          <p:cNvPr id="165" name="Google Shape;247;p28" descr="Google Shape;247;p28"/>
          <p:cNvPicPr>
            <a:picLocks noChangeAspect="1"/>
          </p:cNvPicPr>
          <p:nvPr/>
        </p:nvPicPr>
        <p:blipFill>
          <a:blip r:embed="rId4">
            <a:extLst/>
          </a:blip>
          <a:stretch>
            <a:fillRect/>
          </a:stretch>
        </p:blipFill>
        <p:spPr>
          <a:xfrm>
            <a:off x="6192982" y="1173072"/>
            <a:ext cx="2359631" cy="2371485"/>
          </a:xfrm>
          <a:prstGeom prst="rect">
            <a:avLst/>
          </a:prstGeom>
          <a:ln w="12700">
            <a:miter lim="400000"/>
          </a:ln>
        </p:spPr>
      </p:pic>
      <p:pic>
        <p:nvPicPr>
          <p:cNvPr id="166" name="Google Shape;248;p28" descr="Google Shape;248;p28"/>
          <p:cNvPicPr>
            <a:picLocks noChangeAspect="1"/>
          </p:cNvPicPr>
          <p:nvPr/>
        </p:nvPicPr>
        <p:blipFill>
          <a:blip r:embed="rId5">
            <a:extLst/>
          </a:blip>
          <a:stretch>
            <a:fillRect/>
          </a:stretch>
        </p:blipFill>
        <p:spPr>
          <a:xfrm>
            <a:off x="8510536" y="1376767"/>
            <a:ext cx="2156953" cy="2167790"/>
          </a:xfrm>
          <a:prstGeom prst="rect">
            <a:avLst/>
          </a:prstGeom>
          <a:ln w="12700">
            <a:miter lim="400000"/>
          </a:ln>
        </p:spPr>
      </p:pic>
      <p:pic>
        <p:nvPicPr>
          <p:cNvPr id="167" name="Google Shape;249;p28" descr="Google Shape;249;p28"/>
          <p:cNvPicPr>
            <a:picLocks noChangeAspect="1"/>
          </p:cNvPicPr>
          <p:nvPr/>
        </p:nvPicPr>
        <p:blipFill>
          <a:blip r:embed="rId6">
            <a:extLst/>
          </a:blip>
          <a:stretch>
            <a:fillRect/>
          </a:stretch>
        </p:blipFill>
        <p:spPr>
          <a:xfrm>
            <a:off x="8510536" y="3544556"/>
            <a:ext cx="2359631" cy="2371488"/>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Title 1"/>
          <p:cNvSpPr txBox="1"/>
          <p:nvPr>
            <p:ph type="title"/>
          </p:nvPr>
        </p:nvSpPr>
        <p:spPr>
          <a:xfrm>
            <a:off x="496429" y="402335"/>
            <a:ext cx="4163568" cy="5733290"/>
          </a:xfrm>
          <a:prstGeom prst="rect">
            <a:avLst/>
          </a:prstGeom>
        </p:spPr>
        <p:txBody>
          <a:bodyPr/>
          <a:lstStyle/>
          <a:p>
            <a:pPr/>
            <a:r>
              <a:t>Muslims experience the most religious discrimination</a:t>
            </a:r>
          </a:p>
        </p:txBody>
      </p:sp>
      <p:pic>
        <p:nvPicPr>
          <p:cNvPr id="313" name="Google Shape;431;p168" descr="Google Shape;431;p168"/>
          <p:cNvPicPr>
            <a:picLocks noChangeAspect="1"/>
          </p:cNvPicPr>
          <p:nvPr/>
        </p:nvPicPr>
        <p:blipFill>
          <a:blip r:embed="rId3">
            <a:extLst/>
          </a:blip>
          <a:srcRect l="4102" t="20009" r="5945" b="0"/>
          <a:stretch>
            <a:fillRect/>
          </a:stretch>
        </p:blipFill>
        <p:spPr>
          <a:xfrm>
            <a:off x="5298608" y="1759527"/>
            <a:ext cx="6616302" cy="4932218"/>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itle 1"/>
          <p:cNvSpPr txBox="1"/>
          <p:nvPr>
            <p:ph type="title"/>
          </p:nvPr>
        </p:nvSpPr>
        <p:spPr>
          <a:xfrm>
            <a:off x="496429" y="402335"/>
            <a:ext cx="4163568" cy="5733290"/>
          </a:xfrm>
          <a:prstGeom prst="rect">
            <a:avLst/>
          </a:prstGeom>
        </p:spPr>
        <p:txBody>
          <a:bodyPr/>
          <a:lstStyle/>
          <a:p>
            <a:pPr/>
            <a:r>
              <a:t>Muslim families most likely to face bullying</a:t>
            </a:r>
          </a:p>
        </p:txBody>
      </p:sp>
      <p:pic>
        <p:nvPicPr>
          <p:cNvPr id="318" name="Picture 2" descr="Picture 2"/>
          <p:cNvPicPr>
            <a:picLocks noChangeAspect="1"/>
          </p:cNvPicPr>
          <p:nvPr/>
        </p:nvPicPr>
        <p:blipFill>
          <a:blip r:embed="rId3">
            <a:extLst/>
          </a:blip>
          <a:srcRect l="5149" t="19463" r="5276" b="0"/>
          <a:stretch>
            <a:fillRect/>
          </a:stretch>
        </p:blipFill>
        <p:spPr>
          <a:xfrm>
            <a:off x="5436108" y="1615439"/>
            <a:ext cx="6490566" cy="4892042"/>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Title 1"/>
          <p:cNvSpPr txBox="1"/>
          <p:nvPr>
            <p:ph type="title"/>
          </p:nvPr>
        </p:nvSpPr>
        <p:spPr>
          <a:xfrm>
            <a:off x="496429" y="402335"/>
            <a:ext cx="4163568" cy="5733290"/>
          </a:xfrm>
          <a:prstGeom prst="rect">
            <a:avLst/>
          </a:prstGeom>
        </p:spPr>
        <p:txBody>
          <a:bodyPr/>
          <a:lstStyle/>
          <a:p>
            <a:pPr/>
            <a:r>
              <a:t>One in four Muslim bullying incidents involves a teacher</a:t>
            </a:r>
          </a:p>
        </p:txBody>
      </p:sp>
      <p:pic>
        <p:nvPicPr>
          <p:cNvPr id="323" name="Picture 3" descr="Picture 3"/>
          <p:cNvPicPr>
            <a:picLocks noChangeAspect="1"/>
          </p:cNvPicPr>
          <p:nvPr/>
        </p:nvPicPr>
        <p:blipFill>
          <a:blip r:embed="rId3">
            <a:extLst/>
          </a:blip>
          <a:srcRect l="4917" t="21119" r="3531" b="2905"/>
          <a:stretch>
            <a:fillRect/>
          </a:stretch>
        </p:blipFill>
        <p:spPr>
          <a:xfrm>
            <a:off x="5291327" y="1844039"/>
            <a:ext cx="6689188" cy="4629913"/>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Google Shape;448;p173"/>
          <p:cNvSpPr txBox="1"/>
          <p:nvPr>
            <p:ph type="title"/>
          </p:nvPr>
        </p:nvSpPr>
        <p:spPr>
          <a:xfrm>
            <a:off x="609600" y="2466999"/>
            <a:ext cx="10972800" cy="1143001"/>
          </a:xfrm>
          <a:prstGeom prst="rect">
            <a:avLst/>
          </a:prstGeom>
        </p:spPr>
        <p:txBody>
          <a:bodyPr lIns="45699" tIns="45699" rIns="45699" bIns="45699"/>
          <a:lstStyle>
            <a:lvl1pPr>
              <a:defRPr sz="3600"/>
            </a:lvl1pPr>
          </a:lstStyle>
          <a:p>
            <a:pPr/>
            <a:r>
              <a:t>Muslims respond with faith, civic engagement and solidarity with other targeted groups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Title 1"/>
          <p:cNvSpPr txBox="1"/>
          <p:nvPr>
            <p:ph type="title"/>
          </p:nvPr>
        </p:nvSpPr>
        <p:spPr>
          <a:xfrm>
            <a:off x="496429" y="402335"/>
            <a:ext cx="4163568" cy="5733290"/>
          </a:xfrm>
          <a:prstGeom prst="rect">
            <a:avLst/>
          </a:prstGeom>
        </p:spPr>
        <p:txBody>
          <a:bodyPr/>
          <a:lstStyle/>
          <a:p>
            <a:pPr/>
            <a:r>
              <a:t>Muslim satisfaction with direction of country has declined since 2016</a:t>
            </a:r>
          </a:p>
        </p:txBody>
      </p:sp>
      <p:pic>
        <p:nvPicPr>
          <p:cNvPr id="330" name="Google Shape;413;p69" descr="Google Shape;413;p69"/>
          <p:cNvPicPr>
            <a:picLocks noChangeAspect="1"/>
          </p:cNvPicPr>
          <p:nvPr/>
        </p:nvPicPr>
        <p:blipFill>
          <a:blip r:embed="rId3">
            <a:extLst/>
          </a:blip>
          <a:stretch>
            <a:fillRect/>
          </a:stretch>
        </p:blipFill>
        <p:spPr>
          <a:xfrm>
            <a:off x="5394168" y="1767839"/>
            <a:ext cx="6797833" cy="4739642"/>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4" name="Picture 2" descr="Picture 2"/>
          <p:cNvPicPr>
            <a:picLocks noChangeAspect="1"/>
          </p:cNvPicPr>
          <p:nvPr/>
        </p:nvPicPr>
        <p:blipFill>
          <a:blip r:embed="rId3">
            <a:extLst/>
          </a:blip>
          <a:srcRect l="3986" t="20061" r="5096" b="4993"/>
          <a:stretch>
            <a:fillRect/>
          </a:stretch>
        </p:blipFill>
        <p:spPr>
          <a:xfrm>
            <a:off x="5338570" y="1752599"/>
            <a:ext cx="6670550" cy="4609504"/>
          </a:xfrm>
          <a:prstGeom prst="rect">
            <a:avLst/>
          </a:prstGeom>
          <a:ln w="12700">
            <a:miter lim="400000"/>
          </a:ln>
        </p:spPr>
      </p:pic>
      <p:sp>
        <p:nvSpPr>
          <p:cNvPr id="335" name="Title 1"/>
          <p:cNvSpPr txBox="1"/>
          <p:nvPr>
            <p:ph type="title"/>
          </p:nvPr>
        </p:nvSpPr>
        <p:spPr>
          <a:xfrm>
            <a:off x="496429" y="402335"/>
            <a:ext cx="4163568" cy="5733290"/>
          </a:xfrm>
          <a:prstGeom prst="rect">
            <a:avLst/>
          </a:prstGeom>
        </p:spPr>
        <p:txBody>
          <a:bodyPr/>
          <a:lstStyle/>
          <a:p>
            <a:pPr/>
            <a:r>
              <a:t>Most Muslims are proud to identify as members of their faith community</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Title 1"/>
          <p:cNvSpPr txBox="1"/>
          <p:nvPr>
            <p:ph type="title"/>
          </p:nvPr>
        </p:nvSpPr>
        <p:spPr>
          <a:xfrm>
            <a:off x="496429" y="402335"/>
            <a:ext cx="4163568" cy="5733290"/>
          </a:xfrm>
          <a:prstGeom prst="rect">
            <a:avLst/>
          </a:prstGeom>
        </p:spPr>
        <p:txBody>
          <a:bodyPr/>
          <a:lstStyle/>
          <a:p>
            <a:pPr/>
            <a:r>
              <a:t>Muslim voter registration grows steadily</a:t>
            </a:r>
          </a:p>
        </p:txBody>
      </p:sp>
      <p:pic>
        <p:nvPicPr>
          <p:cNvPr id="340" name="Google Shape;427;p71" descr="Google Shape;427;p71"/>
          <p:cNvPicPr>
            <a:picLocks noChangeAspect="1"/>
          </p:cNvPicPr>
          <p:nvPr/>
        </p:nvPicPr>
        <p:blipFill>
          <a:blip r:embed="rId3">
            <a:extLst/>
          </a:blip>
          <a:stretch>
            <a:fillRect/>
          </a:stretch>
        </p:blipFill>
        <p:spPr>
          <a:xfrm>
            <a:off x="5318761" y="1706879"/>
            <a:ext cx="6736644" cy="4693921"/>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Title 1"/>
          <p:cNvSpPr txBox="1"/>
          <p:nvPr>
            <p:ph type="title"/>
          </p:nvPr>
        </p:nvSpPr>
        <p:spPr>
          <a:xfrm>
            <a:off x="496429" y="402335"/>
            <a:ext cx="4163568" cy="5733290"/>
          </a:xfrm>
          <a:prstGeom prst="rect">
            <a:avLst/>
          </a:prstGeom>
        </p:spPr>
        <p:txBody>
          <a:bodyPr/>
          <a:lstStyle/>
          <a:p>
            <a:pPr/>
            <a:r>
              <a:t>Muslims most likely faith group to support Black Lives Matter movement</a:t>
            </a:r>
          </a:p>
        </p:txBody>
      </p:sp>
      <p:pic>
        <p:nvPicPr>
          <p:cNvPr id="345" name="Picture 5" descr="Picture 5"/>
          <p:cNvPicPr>
            <a:picLocks noChangeAspect="1"/>
          </p:cNvPicPr>
          <p:nvPr/>
        </p:nvPicPr>
        <p:blipFill>
          <a:blip r:embed="rId3">
            <a:extLst/>
          </a:blip>
          <a:srcRect l="4736" t="20563" r="5854" b="0"/>
          <a:stretch>
            <a:fillRect/>
          </a:stretch>
        </p:blipFill>
        <p:spPr>
          <a:xfrm>
            <a:off x="5288280" y="1652872"/>
            <a:ext cx="6640808" cy="4946048"/>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Google Shape;477;p177"/>
          <p:cNvSpPr txBox="1"/>
          <p:nvPr>
            <p:ph type="title"/>
          </p:nvPr>
        </p:nvSpPr>
        <p:spPr>
          <a:prstGeom prst="rect">
            <a:avLst/>
          </a:prstGeom>
        </p:spPr>
        <p:txBody>
          <a:bodyPr lIns="45699" tIns="45699" rIns="45699" bIns="45699"/>
          <a:lstStyle/>
          <a:p>
            <a:pPr/>
            <a:r>
              <a:t>Some Myth Busters…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Title 1"/>
          <p:cNvSpPr txBox="1"/>
          <p:nvPr>
            <p:ph type="title"/>
          </p:nvPr>
        </p:nvSpPr>
        <p:spPr>
          <a:xfrm>
            <a:off x="496429" y="402335"/>
            <a:ext cx="4163568" cy="5733290"/>
          </a:xfrm>
          <a:prstGeom prst="rect">
            <a:avLst/>
          </a:prstGeom>
        </p:spPr>
        <p:txBody>
          <a:bodyPr/>
          <a:lstStyle/>
          <a:p>
            <a:pPr/>
            <a:r>
              <a:t>Frequent mosque attendance linked to greater civic engagement</a:t>
            </a:r>
          </a:p>
        </p:txBody>
      </p:sp>
      <p:pic>
        <p:nvPicPr>
          <p:cNvPr id="352" name="Picture 2" descr="Picture 2"/>
          <p:cNvPicPr>
            <a:picLocks noChangeAspect="1"/>
          </p:cNvPicPr>
          <p:nvPr/>
        </p:nvPicPr>
        <p:blipFill>
          <a:blip r:embed="rId3">
            <a:extLst/>
          </a:blip>
          <a:srcRect l="5342" t="20753" r="3690" b="3507"/>
          <a:stretch>
            <a:fillRect/>
          </a:stretch>
        </p:blipFill>
        <p:spPr>
          <a:xfrm>
            <a:off x="5379718" y="1691639"/>
            <a:ext cx="6705602" cy="468127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5"/>
          <p:cNvSpPr txBox="1"/>
          <p:nvPr>
            <p:ph type="title"/>
          </p:nvPr>
        </p:nvSpPr>
        <p:spPr>
          <a:prstGeom prst="rect">
            <a:avLst/>
          </a:prstGeom>
        </p:spPr>
        <p:txBody>
          <a:bodyPr/>
          <a:lstStyle/>
          <a:p>
            <a:pPr/>
            <a:r>
              <a:t>About ISPU</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Title 1"/>
          <p:cNvSpPr txBox="1"/>
          <p:nvPr>
            <p:ph type="title"/>
          </p:nvPr>
        </p:nvSpPr>
        <p:spPr>
          <a:xfrm>
            <a:off x="496429" y="402335"/>
            <a:ext cx="4163568" cy="5733290"/>
          </a:xfrm>
          <a:prstGeom prst="rect">
            <a:avLst/>
          </a:prstGeom>
        </p:spPr>
        <p:txBody>
          <a:bodyPr/>
          <a:lstStyle/>
          <a:p>
            <a:pPr/>
            <a:r>
              <a:t>American faith groups share strong religious and American identities</a:t>
            </a:r>
          </a:p>
        </p:txBody>
      </p:sp>
      <p:pic>
        <p:nvPicPr>
          <p:cNvPr id="357" name="Picture 3" descr="Picture 3"/>
          <p:cNvPicPr>
            <a:picLocks noChangeAspect="1"/>
          </p:cNvPicPr>
          <p:nvPr/>
        </p:nvPicPr>
        <p:blipFill>
          <a:blip r:embed="rId3">
            <a:extLst/>
          </a:blip>
          <a:srcRect l="5489" t="19766" r="4642" b="5093"/>
          <a:stretch>
            <a:fillRect/>
          </a:stretch>
        </p:blipFill>
        <p:spPr>
          <a:xfrm>
            <a:off x="5394960" y="1767839"/>
            <a:ext cx="6537960" cy="4583455"/>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Title 1"/>
          <p:cNvSpPr txBox="1"/>
          <p:nvPr>
            <p:ph type="title"/>
          </p:nvPr>
        </p:nvSpPr>
        <p:spPr>
          <a:xfrm>
            <a:off x="496429" y="402335"/>
            <a:ext cx="4163568" cy="5733290"/>
          </a:xfrm>
          <a:prstGeom prst="rect">
            <a:avLst/>
          </a:prstGeom>
        </p:spPr>
        <p:txBody>
          <a:bodyPr/>
          <a:lstStyle/>
          <a:p>
            <a:pPr/>
            <a:r>
              <a:t>Muslims with strong religious identities are more likely to have strong American identities</a:t>
            </a:r>
          </a:p>
        </p:txBody>
      </p:sp>
      <p:pic>
        <p:nvPicPr>
          <p:cNvPr id="362" name="Picture 2" descr="Picture 2"/>
          <p:cNvPicPr>
            <a:picLocks noChangeAspect="1"/>
          </p:cNvPicPr>
          <p:nvPr/>
        </p:nvPicPr>
        <p:blipFill>
          <a:blip r:embed="rId3">
            <a:extLst/>
          </a:blip>
          <a:srcRect l="5498" t="20448" r="5013" b="4255"/>
          <a:stretch>
            <a:fillRect/>
          </a:stretch>
        </p:blipFill>
        <p:spPr>
          <a:xfrm>
            <a:off x="5501639" y="1661160"/>
            <a:ext cx="6342185" cy="4474465"/>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6" name="Picture 2" descr="Picture 2"/>
          <p:cNvPicPr>
            <a:picLocks noChangeAspect="1"/>
          </p:cNvPicPr>
          <p:nvPr/>
        </p:nvPicPr>
        <p:blipFill>
          <a:blip r:embed="rId3">
            <a:extLst/>
          </a:blip>
          <a:srcRect l="5503" t="20055" r="5882" b="4116"/>
          <a:stretch>
            <a:fillRect/>
          </a:stretch>
        </p:blipFill>
        <p:spPr>
          <a:xfrm>
            <a:off x="5379719" y="1722120"/>
            <a:ext cx="6564712" cy="4709160"/>
          </a:xfrm>
          <a:prstGeom prst="rect">
            <a:avLst/>
          </a:prstGeom>
          <a:ln w="12700">
            <a:miter lim="400000"/>
          </a:ln>
        </p:spPr>
      </p:pic>
      <p:sp>
        <p:nvSpPr>
          <p:cNvPr id="367" name="Title 1"/>
          <p:cNvSpPr txBox="1"/>
          <p:nvPr>
            <p:ph type="title"/>
          </p:nvPr>
        </p:nvSpPr>
        <p:spPr>
          <a:xfrm>
            <a:off x="496429" y="402335"/>
            <a:ext cx="4163568" cy="5733290"/>
          </a:xfrm>
          <a:prstGeom prst="rect">
            <a:avLst/>
          </a:prstGeom>
        </p:spPr>
        <p:txBody>
          <a:bodyPr/>
          <a:lstStyle/>
          <a:p>
            <a:pPr/>
            <a:r>
              <a:t>Muslims most likely to reject military attacks on civilians</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Title 1"/>
          <p:cNvSpPr txBox="1"/>
          <p:nvPr>
            <p:ph type="title"/>
          </p:nvPr>
        </p:nvSpPr>
        <p:spPr>
          <a:xfrm>
            <a:off x="496429" y="402335"/>
            <a:ext cx="4163568" cy="5733290"/>
          </a:xfrm>
          <a:prstGeom prst="rect">
            <a:avLst/>
          </a:prstGeom>
        </p:spPr>
        <p:txBody>
          <a:bodyPr/>
          <a:lstStyle/>
          <a:p>
            <a:pPr/>
            <a:r>
              <a:t>Muslims, Jews, non-affiliated most likely to reject individual attacks on civilians</a:t>
            </a:r>
          </a:p>
        </p:txBody>
      </p:sp>
      <p:pic>
        <p:nvPicPr>
          <p:cNvPr id="372" name="Picture 2" descr="Picture 2"/>
          <p:cNvPicPr>
            <a:picLocks noChangeAspect="1"/>
          </p:cNvPicPr>
          <p:nvPr/>
        </p:nvPicPr>
        <p:blipFill>
          <a:blip r:embed="rId3">
            <a:extLst/>
          </a:blip>
          <a:srcRect l="3226" t="20055" r="4554" b="4116"/>
          <a:stretch>
            <a:fillRect/>
          </a:stretch>
        </p:blipFill>
        <p:spPr>
          <a:xfrm>
            <a:off x="5227320" y="1630679"/>
            <a:ext cx="6827520" cy="4706213"/>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Google Shape;512;p183"/>
          <p:cNvSpPr txBox="1"/>
          <p:nvPr>
            <p:ph type="title"/>
          </p:nvPr>
        </p:nvSpPr>
        <p:spPr>
          <a:xfrm>
            <a:off x="5860360" y="1360621"/>
            <a:ext cx="5697061" cy="1630018"/>
          </a:xfrm>
          <a:prstGeom prst="rect">
            <a:avLst/>
          </a:prstGeom>
        </p:spPr>
        <p:txBody>
          <a:bodyPr lIns="91424" tIns="91424" rIns="91424" bIns="91424"/>
          <a:lstStyle>
            <a:lvl1pPr>
              <a:defRPr sz="3000"/>
            </a:lvl1pPr>
          </a:lstStyle>
          <a:p>
            <a:pPr/>
            <a:r>
              <a:t>Most American Terrorist Fatalities Are at the Hands of White Supremacists</a:t>
            </a:r>
          </a:p>
        </p:txBody>
      </p:sp>
      <p:sp>
        <p:nvSpPr>
          <p:cNvPr id="377" name="Google Shape;511;p183"/>
          <p:cNvSpPr txBox="1"/>
          <p:nvPr>
            <p:ph type="body" sz="half" idx="1"/>
          </p:nvPr>
        </p:nvSpPr>
        <p:spPr>
          <a:xfrm>
            <a:off x="5860360" y="3100963"/>
            <a:ext cx="5697061" cy="3891299"/>
          </a:xfrm>
          <a:prstGeom prst="rect">
            <a:avLst/>
          </a:prstGeom>
        </p:spPr>
        <p:txBody>
          <a:bodyPr lIns="91424" tIns="91424" rIns="91424" bIns="91424"/>
          <a:lstStyle/>
          <a:p>
            <a:pPr marL="342900" indent="-342900">
              <a:buSzPct val="100000"/>
              <a:buFont typeface="Arial"/>
              <a:buChar char="•"/>
            </a:pPr>
            <a:r>
              <a:t>The majority of American fatalities at the hands of extremists are from right-wing terrorists. </a:t>
            </a:r>
          </a:p>
          <a:p>
            <a:pPr marL="342900" indent="-342900">
              <a:buSzPct val="100000"/>
              <a:buFont typeface="Arial"/>
              <a:buChar char="•"/>
            </a:pPr>
            <a:r>
              <a:t>Law enforcement agencies ranked anti-government extremists as a greater threat than terrorist orgs like Al Qaeda.</a:t>
            </a:r>
          </a:p>
        </p:txBody>
      </p:sp>
      <p:pic>
        <p:nvPicPr>
          <p:cNvPr id="378" name="Picture 2" descr="Picture 2"/>
          <p:cNvPicPr>
            <a:picLocks noChangeAspect="1"/>
          </p:cNvPicPr>
          <p:nvPr/>
        </p:nvPicPr>
        <p:blipFill>
          <a:blip r:embed="rId2">
            <a:extLst/>
          </a:blip>
          <a:stretch>
            <a:fillRect/>
          </a:stretch>
        </p:blipFill>
        <p:spPr>
          <a:xfrm>
            <a:off x="634580" y="1288473"/>
            <a:ext cx="4603626" cy="5853916"/>
          </a:xfrm>
          <a:prstGeom prst="rect">
            <a:avLst/>
          </a:prstGeom>
          <a:ln w="12700">
            <a:miter lim="400000"/>
          </a:ln>
        </p:spPr>
      </p:pic>
      <p:sp>
        <p:nvSpPr>
          <p:cNvPr id="379" name="Content Placeholder 2"/>
          <p:cNvSpPr txBox="1"/>
          <p:nvPr/>
        </p:nvSpPr>
        <p:spPr>
          <a:xfrm>
            <a:off x="5906080" y="5791598"/>
            <a:ext cx="5981523"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00"/>
              </a:spcBef>
              <a:defRPr>
                <a:solidFill>
                  <a:srgbClr val="898989"/>
                </a:solidFill>
              </a:defRPr>
            </a:lvl1pPr>
          </a:lstStyle>
          <a:p>
            <a:pPr/>
            <a:r>
              <a:t>Source: “Terrorism Cases Involving Muslim-Americans,” Charles Kurzman and David Schanzer, 2014</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1" name="Google Shape;518;g5e33026aff_3_1" descr="Google Shape;518;g5e33026aff_3_1"/>
          <p:cNvPicPr>
            <a:picLocks noChangeAspect="1"/>
          </p:cNvPicPr>
          <p:nvPr/>
        </p:nvPicPr>
        <p:blipFill>
          <a:blip r:embed="rId3">
            <a:extLst/>
          </a:blip>
          <a:stretch>
            <a:fillRect/>
          </a:stretch>
        </p:blipFill>
        <p:spPr>
          <a:xfrm>
            <a:off x="5355768" y="2063729"/>
            <a:ext cx="6618516" cy="4104550"/>
          </a:xfrm>
          <a:prstGeom prst="rect">
            <a:avLst/>
          </a:prstGeom>
          <a:ln w="12700">
            <a:miter lim="400000"/>
          </a:ln>
        </p:spPr>
      </p:pic>
      <p:sp>
        <p:nvSpPr>
          <p:cNvPr id="382" name="Title 1"/>
          <p:cNvSpPr txBox="1"/>
          <p:nvPr>
            <p:ph type="title"/>
          </p:nvPr>
        </p:nvSpPr>
        <p:spPr>
          <a:xfrm>
            <a:off x="496429" y="402335"/>
            <a:ext cx="4163568" cy="5733290"/>
          </a:xfrm>
          <a:prstGeom prst="rect">
            <a:avLst/>
          </a:prstGeom>
        </p:spPr>
        <p:txBody>
          <a:bodyPr/>
          <a:lstStyle/>
          <a:p>
            <a:pPr/>
            <a:r>
              <a:t>Muslim-perceived perpetrators of violence receive 770% more media coverage than other perpetrators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6" name="Picture 4" descr="Picture 4"/>
          <p:cNvPicPr>
            <a:picLocks noChangeAspect="1"/>
          </p:cNvPicPr>
          <p:nvPr/>
        </p:nvPicPr>
        <p:blipFill>
          <a:blip r:embed="rId3">
            <a:extLst/>
          </a:blip>
          <a:srcRect l="5314" t="20843" r="3009" b="8513"/>
          <a:stretch>
            <a:fillRect/>
          </a:stretch>
        </p:blipFill>
        <p:spPr>
          <a:xfrm>
            <a:off x="5394959" y="1868423"/>
            <a:ext cx="6605956" cy="4267201"/>
          </a:xfrm>
          <a:prstGeom prst="rect">
            <a:avLst/>
          </a:prstGeom>
          <a:ln w="12700">
            <a:miter lim="400000"/>
          </a:ln>
        </p:spPr>
      </p:pic>
      <p:sp>
        <p:nvSpPr>
          <p:cNvPr id="387" name="Title 1"/>
          <p:cNvSpPr txBox="1"/>
          <p:nvPr>
            <p:ph type="title"/>
          </p:nvPr>
        </p:nvSpPr>
        <p:spPr>
          <a:xfrm>
            <a:off x="496429" y="402335"/>
            <a:ext cx="4163568" cy="5733290"/>
          </a:xfrm>
          <a:prstGeom prst="rect">
            <a:avLst/>
          </a:prstGeom>
        </p:spPr>
        <p:txBody>
          <a:bodyPr/>
          <a:lstStyle/>
          <a:p>
            <a:pPr/>
            <a:r>
              <a:t>Most salient anti-Muslim stereotype among general public is misogyny</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1" name="Shape 504" descr="Shape 504"/>
          <p:cNvPicPr>
            <a:picLocks noChangeAspect="1"/>
          </p:cNvPicPr>
          <p:nvPr/>
        </p:nvPicPr>
        <p:blipFill>
          <a:blip r:embed="rId3">
            <a:extLst/>
          </a:blip>
          <a:stretch>
            <a:fillRect/>
          </a:stretch>
        </p:blipFill>
        <p:spPr>
          <a:xfrm>
            <a:off x="5227320" y="1752600"/>
            <a:ext cx="6848857" cy="4565904"/>
          </a:xfrm>
          <a:prstGeom prst="rect">
            <a:avLst/>
          </a:prstGeom>
          <a:ln w="12700">
            <a:miter lim="400000"/>
          </a:ln>
        </p:spPr>
      </p:pic>
      <p:sp>
        <p:nvSpPr>
          <p:cNvPr id="392" name="Title 1"/>
          <p:cNvSpPr txBox="1"/>
          <p:nvPr>
            <p:ph type="title"/>
          </p:nvPr>
        </p:nvSpPr>
        <p:spPr>
          <a:xfrm>
            <a:off x="496429" y="402335"/>
            <a:ext cx="4163568" cy="5733290"/>
          </a:xfrm>
          <a:prstGeom prst="rect">
            <a:avLst/>
          </a:prstGeom>
        </p:spPr>
        <p:txBody>
          <a:bodyPr/>
          <a:lstStyle/>
          <a:p>
            <a:pPr/>
            <a:r>
              <a:t>Muslims least likely to endorse “misogynist Muslim” stereotype</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Title 1"/>
          <p:cNvSpPr txBox="1"/>
          <p:nvPr>
            <p:ph type="title"/>
          </p:nvPr>
        </p:nvSpPr>
        <p:spPr>
          <a:xfrm>
            <a:off x="496429" y="402335"/>
            <a:ext cx="4163568" cy="5733290"/>
          </a:xfrm>
          <a:prstGeom prst="rect">
            <a:avLst/>
          </a:prstGeom>
        </p:spPr>
        <p:txBody>
          <a:bodyPr/>
          <a:lstStyle/>
          <a:p>
            <a:pPr/>
            <a:r>
              <a:t>Muslim women surpass men in education</a:t>
            </a:r>
          </a:p>
        </p:txBody>
      </p:sp>
      <p:pic>
        <p:nvPicPr>
          <p:cNvPr id="397" name="Picture 3" descr="Picture 3"/>
          <p:cNvPicPr>
            <a:picLocks noChangeAspect="1"/>
          </p:cNvPicPr>
          <p:nvPr/>
        </p:nvPicPr>
        <p:blipFill>
          <a:blip r:embed="rId3">
            <a:extLst/>
          </a:blip>
          <a:srcRect l="5315" t="19115" r="3950" b="5029"/>
          <a:stretch>
            <a:fillRect/>
          </a:stretch>
        </p:blipFill>
        <p:spPr>
          <a:xfrm>
            <a:off x="5364479" y="1661160"/>
            <a:ext cx="6654104" cy="4663441"/>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1" name="Picture 2" descr="Picture 2"/>
          <p:cNvPicPr>
            <a:picLocks noChangeAspect="1"/>
          </p:cNvPicPr>
          <p:nvPr/>
        </p:nvPicPr>
        <p:blipFill>
          <a:blip r:embed="rId3">
            <a:extLst/>
          </a:blip>
          <a:srcRect l="3037" t="19608" r="4336" b="4541"/>
          <a:stretch>
            <a:fillRect/>
          </a:stretch>
        </p:blipFill>
        <p:spPr>
          <a:xfrm>
            <a:off x="5257798" y="1706879"/>
            <a:ext cx="6827523" cy="4686927"/>
          </a:xfrm>
          <a:prstGeom prst="rect">
            <a:avLst/>
          </a:prstGeom>
          <a:ln w="12700">
            <a:miter lim="400000"/>
          </a:ln>
        </p:spPr>
      </p:pic>
      <p:sp>
        <p:nvSpPr>
          <p:cNvPr id="402" name="Title 1"/>
          <p:cNvSpPr txBox="1"/>
          <p:nvPr>
            <p:ph type="title"/>
          </p:nvPr>
        </p:nvSpPr>
        <p:spPr>
          <a:xfrm>
            <a:off x="496429" y="402335"/>
            <a:ext cx="4163568" cy="5733290"/>
          </a:xfrm>
          <a:prstGeom prst="rect">
            <a:avLst/>
          </a:prstGeom>
        </p:spPr>
        <p:txBody>
          <a:bodyPr/>
          <a:lstStyle/>
          <a:p>
            <a:pPr/>
            <a:r>
              <a:t>Muslims among most likely to say faith source of happiness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Google Shape;262;p86"/>
          <p:cNvSpPr txBox="1"/>
          <p:nvPr>
            <p:ph type="title"/>
          </p:nvPr>
        </p:nvSpPr>
        <p:spPr>
          <a:xfrm>
            <a:off x="5860360" y="1510747"/>
            <a:ext cx="5697061" cy="1630018"/>
          </a:xfrm>
          <a:prstGeom prst="rect">
            <a:avLst/>
          </a:prstGeom>
        </p:spPr>
        <p:txBody>
          <a:bodyPr lIns="45699" tIns="45699" rIns="45699" bIns="45699"/>
          <a:lstStyle/>
          <a:p>
            <a:pPr/>
            <a:r>
              <a:t>Institute for Social Policy and Understanding</a:t>
            </a:r>
          </a:p>
        </p:txBody>
      </p:sp>
      <p:sp>
        <p:nvSpPr>
          <p:cNvPr id="176" name="Google Shape;261;p86"/>
          <p:cNvSpPr txBox="1"/>
          <p:nvPr>
            <p:ph type="body" sz="half" idx="1"/>
          </p:nvPr>
        </p:nvSpPr>
        <p:spPr>
          <a:xfrm>
            <a:off x="5870092" y="3336814"/>
            <a:ext cx="5697060" cy="3023119"/>
          </a:xfrm>
          <a:prstGeom prst="rect">
            <a:avLst/>
          </a:prstGeom>
        </p:spPr>
        <p:txBody>
          <a:bodyPr lIns="45699" tIns="45699" rIns="45699" bIns="45699"/>
          <a:lstStyle/>
          <a:p>
            <a:pPr>
              <a:spcBef>
                <a:spcPts val="0"/>
              </a:spcBef>
              <a:defRPr sz="2400"/>
            </a:pPr>
            <a:r>
              <a:t>Research and education to:</a:t>
            </a:r>
          </a:p>
          <a:p>
            <a:pPr marL="342900" indent="-342900">
              <a:spcBef>
                <a:spcPts val="0"/>
              </a:spcBef>
              <a:buSzPts val="2400"/>
              <a:buFont typeface="Arial"/>
              <a:buChar char="•"/>
              <a:defRPr sz="2400"/>
            </a:pPr>
            <a:r>
              <a:t>Build understanding</a:t>
            </a:r>
          </a:p>
          <a:p>
            <a:pPr marL="342900" indent="-342900">
              <a:lnSpc>
                <a:spcPct val="100000"/>
              </a:lnSpc>
              <a:spcBef>
                <a:spcPts val="0"/>
              </a:spcBef>
              <a:buSzPts val="2400"/>
              <a:buFont typeface="Arial"/>
              <a:buChar char="•"/>
              <a:defRPr sz="2400"/>
            </a:pPr>
            <a:r>
              <a:t>Strengthen communities</a:t>
            </a:r>
          </a:p>
          <a:p>
            <a:pPr marL="342900" indent="-342900">
              <a:lnSpc>
                <a:spcPct val="100000"/>
              </a:lnSpc>
              <a:spcBef>
                <a:spcPts val="0"/>
              </a:spcBef>
              <a:buSzPts val="2400"/>
              <a:buFont typeface="Arial"/>
              <a:buChar char="•"/>
              <a:defRPr sz="2400"/>
            </a:pPr>
          </a:p>
          <a:p>
            <a:pPr>
              <a:lnSpc>
                <a:spcPct val="100000"/>
              </a:lnSpc>
              <a:spcBef>
                <a:spcPts val="0"/>
              </a:spcBef>
              <a:defRPr b="1" sz="2400"/>
            </a:pPr>
            <a:r>
              <a:t>www.ispu.org</a:t>
            </a:r>
          </a:p>
        </p:txBody>
      </p:sp>
      <p:pic>
        <p:nvPicPr>
          <p:cNvPr id="177" name="Picture 3" descr="Picture 3"/>
          <p:cNvPicPr>
            <a:picLocks noChangeAspect="1"/>
          </p:cNvPicPr>
          <p:nvPr/>
        </p:nvPicPr>
        <p:blipFill>
          <a:blip r:embed="rId3">
            <a:extLst/>
          </a:blip>
          <a:stretch>
            <a:fillRect/>
          </a:stretch>
        </p:blipFill>
        <p:spPr>
          <a:xfrm>
            <a:off x="624848" y="1192000"/>
            <a:ext cx="4607551" cy="6089333"/>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Title 1"/>
          <p:cNvSpPr txBox="1"/>
          <p:nvPr>
            <p:ph type="title"/>
          </p:nvPr>
        </p:nvSpPr>
        <p:spPr>
          <a:xfrm>
            <a:off x="496429" y="402335"/>
            <a:ext cx="4163568" cy="5733290"/>
          </a:xfrm>
          <a:prstGeom prst="rect">
            <a:avLst/>
          </a:prstGeom>
        </p:spPr>
        <p:txBody>
          <a:bodyPr/>
          <a:lstStyle/>
          <a:p>
            <a:pPr/>
            <a:r>
              <a:t>Piety, identity top reasons for hijab</a:t>
            </a:r>
          </a:p>
        </p:txBody>
      </p:sp>
      <p:pic>
        <p:nvPicPr>
          <p:cNvPr id="407" name="Shape 546" descr="Shape 546"/>
          <p:cNvPicPr>
            <a:picLocks noChangeAspect="1"/>
          </p:cNvPicPr>
          <p:nvPr/>
        </p:nvPicPr>
        <p:blipFill>
          <a:blip r:embed="rId3">
            <a:extLst/>
          </a:blip>
          <a:srcRect l="3793" t="21844" r="3653" b="5949"/>
          <a:stretch>
            <a:fillRect/>
          </a:stretch>
        </p:blipFill>
        <p:spPr>
          <a:xfrm>
            <a:off x="5303519" y="1935479"/>
            <a:ext cx="6751321" cy="4399428"/>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Title 1"/>
          <p:cNvSpPr txBox="1"/>
          <p:nvPr>
            <p:ph type="title"/>
          </p:nvPr>
        </p:nvSpPr>
        <p:spPr>
          <a:xfrm>
            <a:off x="496429" y="51815"/>
            <a:ext cx="4163568" cy="5733290"/>
          </a:xfrm>
          <a:prstGeom prst="rect">
            <a:avLst/>
          </a:prstGeom>
        </p:spPr>
        <p:txBody>
          <a:bodyPr/>
          <a:lstStyle>
            <a:lvl1pPr>
              <a:defRPr sz="2900"/>
            </a:lvl1pPr>
          </a:lstStyle>
          <a:p>
            <a:pPr/>
            <a:r>
              <a:t>Muslim women experience more religious, racial discrimination but same level of gender discrimination as women in general public</a:t>
            </a:r>
          </a:p>
        </p:txBody>
      </p:sp>
      <p:pic>
        <p:nvPicPr>
          <p:cNvPr id="412" name="Shape 511" descr="Shape 511"/>
          <p:cNvPicPr>
            <a:picLocks noChangeAspect="1"/>
          </p:cNvPicPr>
          <p:nvPr/>
        </p:nvPicPr>
        <p:blipFill>
          <a:blip r:embed="rId3">
            <a:extLst/>
          </a:blip>
          <a:stretch>
            <a:fillRect/>
          </a:stretch>
        </p:blipFill>
        <p:spPr>
          <a:xfrm>
            <a:off x="5273040" y="1752600"/>
            <a:ext cx="6629401" cy="4434841"/>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Title 1"/>
          <p:cNvSpPr txBox="1"/>
          <p:nvPr>
            <p:ph type="title"/>
          </p:nvPr>
        </p:nvSpPr>
        <p:spPr>
          <a:xfrm>
            <a:off x="496429" y="402335"/>
            <a:ext cx="4163568" cy="5733290"/>
          </a:xfrm>
          <a:prstGeom prst="rect">
            <a:avLst/>
          </a:prstGeom>
        </p:spPr>
        <p:txBody>
          <a:bodyPr/>
          <a:lstStyle/>
          <a:p>
            <a:pPr/>
            <a:r>
              <a:t>Domestic violence plagues most faith communities equally</a:t>
            </a:r>
          </a:p>
        </p:txBody>
      </p:sp>
      <p:pic>
        <p:nvPicPr>
          <p:cNvPr id="417" name="Picture 2" descr="Picture 2"/>
          <p:cNvPicPr>
            <a:picLocks noChangeAspect="1"/>
          </p:cNvPicPr>
          <p:nvPr/>
        </p:nvPicPr>
        <p:blipFill>
          <a:blip r:embed="rId3">
            <a:extLst/>
          </a:blip>
          <a:srcRect l="3616" t="20273" r="4009" b="2117"/>
          <a:stretch>
            <a:fillRect/>
          </a:stretch>
        </p:blipFill>
        <p:spPr>
          <a:xfrm>
            <a:off x="5273040" y="1783079"/>
            <a:ext cx="6681856" cy="4706113"/>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Title 1"/>
          <p:cNvSpPr txBox="1"/>
          <p:nvPr>
            <p:ph type="title"/>
          </p:nvPr>
        </p:nvSpPr>
        <p:spPr>
          <a:xfrm>
            <a:off x="496429" y="402335"/>
            <a:ext cx="4163568" cy="5733290"/>
          </a:xfrm>
          <a:prstGeom prst="rect">
            <a:avLst/>
          </a:prstGeom>
        </p:spPr>
        <p:txBody>
          <a:bodyPr/>
          <a:lstStyle/>
          <a:p>
            <a:pPr/>
            <a:r>
              <a:t>Muslims most likely to report domestic violence to faith leader</a:t>
            </a:r>
          </a:p>
        </p:txBody>
      </p:sp>
      <p:pic>
        <p:nvPicPr>
          <p:cNvPr id="422" name="Picture 3" descr="Picture 3"/>
          <p:cNvPicPr>
            <a:picLocks noChangeAspect="1"/>
          </p:cNvPicPr>
          <p:nvPr/>
        </p:nvPicPr>
        <p:blipFill>
          <a:blip r:embed="rId3">
            <a:extLst/>
          </a:blip>
          <a:srcRect l="5504" t="20518" r="4317" b="1578"/>
          <a:stretch>
            <a:fillRect/>
          </a:stretch>
        </p:blipFill>
        <p:spPr>
          <a:xfrm>
            <a:off x="5318759" y="1752599"/>
            <a:ext cx="6683450" cy="4840225"/>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Title 1"/>
          <p:cNvSpPr txBox="1"/>
          <p:nvPr>
            <p:ph type="title"/>
          </p:nvPr>
        </p:nvSpPr>
        <p:spPr>
          <a:xfrm>
            <a:off x="496429" y="402335"/>
            <a:ext cx="4163568" cy="5733290"/>
          </a:xfrm>
          <a:prstGeom prst="rect">
            <a:avLst/>
          </a:prstGeom>
        </p:spPr>
        <p:txBody>
          <a:bodyPr/>
          <a:lstStyle/>
          <a:p>
            <a:pPr/>
            <a:r>
              <a:t>Most Americans want to live in a country where no one is targeted for their religious identity</a:t>
            </a:r>
          </a:p>
        </p:txBody>
      </p:sp>
      <p:pic>
        <p:nvPicPr>
          <p:cNvPr id="427" name="Shape 279" descr="Shape 279"/>
          <p:cNvPicPr>
            <a:picLocks noChangeAspect="1"/>
          </p:cNvPicPr>
          <p:nvPr/>
        </p:nvPicPr>
        <p:blipFill>
          <a:blip r:embed="rId3">
            <a:extLst/>
          </a:blip>
          <a:stretch>
            <a:fillRect/>
          </a:stretch>
        </p:blipFill>
        <p:spPr>
          <a:xfrm>
            <a:off x="5394959" y="1859279"/>
            <a:ext cx="6621338" cy="4587242"/>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Google Shape;580;p193"/>
          <p:cNvSpPr txBox="1"/>
          <p:nvPr>
            <p:ph type="title"/>
          </p:nvPr>
        </p:nvSpPr>
        <p:spPr>
          <a:xfrm>
            <a:off x="5860360" y="1510747"/>
            <a:ext cx="5697061" cy="1630018"/>
          </a:xfrm>
          <a:prstGeom prst="rect">
            <a:avLst/>
          </a:prstGeom>
        </p:spPr>
        <p:txBody>
          <a:bodyPr lIns="91424" tIns="91424" rIns="91424" bIns="91424"/>
          <a:lstStyle/>
          <a:p>
            <a:pPr/>
            <a:r>
              <a:t>Hate Hurts All</a:t>
            </a:r>
          </a:p>
        </p:txBody>
      </p:sp>
      <p:sp>
        <p:nvSpPr>
          <p:cNvPr id="432" name="Google Shape;579;p193"/>
          <p:cNvSpPr txBox="1"/>
          <p:nvPr>
            <p:ph type="body" sz="half" idx="1"/>
          </p:nvPr>
        </p:nvSpPr>
        <p:spPr>
          <a:xfrm>
            <a:off x="5870092" y="3140765"/>
            <a:ext cx="5697061" cy="3023119"/>
          </a:xfrm>
          <a:prstGeom prst="rect">
            <a:avLst/>
          </a:prstGeom>
        </p:spPr>
        <p:txBody>
          <a:bodyPr lIns="91424" tIns="91424" rIns="91424" bIns="91424"/>
          <a:lstStyle/>
          <a:p>
            <a:pPr/>
            <a:r>
              <a:t>When we are afraid we are more likely to accept:</a:t>
            </a:r>
          </a:p>
          <a:p>
            <a:pPr lvl="1" marL="800100" indent="-342900">
              <a:lnSpc>
                <a:spcPct val="100000"/>
              </a:lnSpc>
              <a:buSzPct val="100000"/>
              <a:buFont typeface="Arial"/>
              <a:buChar char="•"/>
            </a:pPr>
            <a:r>
              <a:t>Prejudice</a:t>
            </a:r>
          </a:p>
          <a:p>
            <a:pPr lvl="1" marL="800100" indent="-342900">
              <a:lnSpc>
                <a:spcPct val="100000"/>
              </a:lnSpc>
              <a:buSzPct val="100000"/>
              <a:buFont typeface="Arial"/>
              <a:buChar char="•"/>
            </a:pPr>
            <a:r>
              <a:t>Conformity</a:t>
            </a:r>
          </a:p>
          <a:p>
            <a:pPr lvl="1" marL="800100" indent="-342900">
              <a:lnSpc>
                <a:spcPct val="100000"/>
              </a:lnSpc>
              <a:buSzPct val="100000"/>
              <a:buFont typeface="Arial"/>
              <a:buChar char="•"/>
            </a:pPr>
            <a:r>
              <a:t>Authoritarianism</a:t>
            </a:r>
          </a:p>
          <a:p>
            <a:pPr>
              <a:lnSpc>
                <a:spcPct val="100000"/>
              </a:lnSpc>
            </a:pPr>
          </a:p>
          <a:p>
            <a:pPr>
              <a:lnSpc>
                <a:spcPct val="100000"/>
              </a:lnSpc>
            </a:pPr>
            <a:r>
              <a:t>Fear kills freedom.</a:t>
            </a:r>
          </a:p>
        </p:txBody>
      </p:sp>
      <p:pic>
        <p:nvPicPr>
          <p:cNvPr id="433" name="Picture 4" descr="Picture 4"/>
          <p:cNvPicPr>
            <a:picLocks noChangeAspect="1"/>
          </p:cNvPicPr>
          <p:nvPr/>
        </p:nvPicPr>
        <p:blipFill>
          <a:blip r:embed="rId3">
            <a:extLst/>
          </a:blip>
          <a:stretch>
            <a:fillRect/>
          </a:stretch>
        </p:blipFill>
        <p:spPr>
          <a:xfrm>
            <a:off x="624848" y="1239519"/>
            <a:ext cx="4643188" cy="5618481"/>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Google Shape;587;p194"/>
          <p:cNvSpPr txBox="1"/>
          <p:nvPr>
            <p:ph type="title"/>
          </p:nvPr>
        </p:nvSpPr>
        <p:spPr>
          <a:xfrm>
            <a:off x="5860360" y="1510747"/>
            <a:ext cx="5697061" cy="1630018"/>
          </a:xfrm>
          <a:prstGeom prst="rect">
            <a:avLst/>
          </a:prstGeom>
        </p:spPr>
        <p:txBody>
          <a:bodyPr lIns="91424" tIns="91424" rIns="91424" bIns="91424"/>
          <a:lstStyle/>
          <a:p>
            <a:pPr/>
            <a:r>
              <a:t>Stronger Together</a:t>
            </a:r>
          </a:p>
        </p:txBody>
      </p:sp>
      <p:sp>
        <p:nvSpPr>
          <p:cNvPr id="438" name="Google Shape;586;p194"/>
          <p:cNvSpPr txBox="1"/>
          <p:nvPr>
            <p:ph type="body" sz="half" idx="1"/>
          </p:nvPr>
        </p:nvSpPr>
        <p:spPr>
          <a:xfrm>
            <a:off x="5870092" y="3336814"/>
            <a:ext cx="5697060" cy="3023119"/>
          </a:xfrm>
          <a:prstGeom prst="rect">
            <a:avLst/>
          </a:prstGeom>
        </p:spPr>
        <p:txBody>
          <a:bodyPr lIns="91424" tIns="91424" rIns="91424" bIns="91424"/>
          <a:lstStyle/>
          <a:p>
            <a:pPr marL="342900" indent="-342900">
              <a:buSzPct val="100000"/>
              <a:buFont typeface="Arial"/>
              <a:buChar char="•"/>
            </a:pPr>
            <a:r>
              <a:t>Be an ambassador for the facts</a:t>
            </a:r>
          </a:p>
          <a:p>
            <a:pPr marL="342900" indent="-342900">
              <a:buSzPct val="100000"/>
              <a:buFont typeface="Arial"/>
              <a:buChar char="•"/>
            </a:pPr>
            <a:r>
              <a:t>Be an informed media consumer</a:t>
            </a:r>
          </a:p>
          <a:p>
            <a:pPr marL="342900" indent="-342900">
              <a:buSzPct val="100000"/>
              <a:buFont typeface="Arial"/>
              <a:buChar char="•"/>
            </a:pPr>
            <a:r>
              <a:t>Speak up</a:t>
            </a:r>
          </a:p>
          <a:p>
            <a:pPr marL="342900" indent="-342900">
              <a:buSzPct val="100000"/>
              <a:buFont typeface="Arial"/>
              <a:buChar char="•"/>
            </a:pPr>
            <a:r>
              <a:t>Participate</a:t>
            </a:r>
          </a:p>
          <a:p>
            <a:pPr indent="101600"/>
          </a:p>
          <a:p>
            <a:pPr indent="101600"/>
            <a:r>
              <a:t>More information at </a:t>
            </a:r>
            <a:r>
              <a:rPr b="1"/>
              <a:t>www.ispu.org</a:t>
            </a:r>
          </a:p>
        </p:txBody>
      </p:sp>
      <p:pic>
        <p:nvPicPr>
          <p:cNvPr id="439" name="Picture 3" descr="Picture 3"/>
          <p:cNvPicPr>
            <a:picLocks noChangeAspect="1"/>
          </p:cNvPicPr>
          <p:nvPr/>
        </p:nvPicPr>
        <p:blipFill>
          <a:blip r:embed="rId3">
            <a:extLst/>
          </a:blip>
          <a:stretch>
            <a:fillRect/>
          </a:stretch>
        </p:blipFill>
        <p:spPr>
          <a:xfrm>
            <a:off x="634580" y="1267423"/>
            <a:ext cx="4627230" cy="5590577"/>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Title 2"/>
          <p:cNvSpPr txBox="1"/>
          <p:nvPr>
            <p:ph type="title"/>
          </p:nvPr>
        </p:nvSpPr>
        <p:spPr>
          <a:prstGeom prst="rect">
            <a:avLst/>
          </a:prstGeom>
        </p:spPr>
        <p:txBody>
          <a:bodyPr/>
          <a:lstStyle/>
          <a:p>
            <a:pPr/>
            <a:r>
              <a:t>Questions &amp; Answers</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Title 1"/>
          <p:cNvSpPr txBox="1"/>
          <p:nvPr>
            <p:ph type="title"/>
          </p:nvPr>
        </p:nvSpPr>
        <p:spPr>
          <a:xfrm>
            <a:off x="496429" y="402335"/>
            <a:ext cx="4163568" cy="5733290"/>
          </a:xfrm>
          <a:prstGeom prst="rect">
            <a:avLst/>
          </a:prstGeom>
        </p:spPr>
        <p:txBody>
          <a:bodyPr/>
          <a:lstStyle/>
          <a:p>
            <a:pPr/>
            <a:r>
              <a:t>Muslims, public split on Muslim need to condemn terrorism</a:t>
            </a:r>
          </a:p>
        </p:txBody>
      </p:sp>
      <p:pic>
        <p:nvPicPr>
          <p:cNvPr id="446" name="Picture 3" descr="Picture 3"/>
          <p:cNvPicPr>
            <a:picLocks noChangeAspect="1"/>
          </p:cNvPicPr>
          <p:nvPr/>
        </p:nvPicPr>
        <p:blipFill>
          <a:blip r:embed="rId3">
            <a:extLst/>
          </a:blip>
          <a:srcRect l="5135" t="19793" r="5907" b="2688"/>
          <a:stretch>
            <a:fillRect/>
          </a:stretch>
        </p:blipFill>
        <p:spPr>
          <a:xfrm>
            <a:off x="5435004" y="1767839"/>
            <a:ext cx="6467436" cy="4724401"/>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Title 1"/>
          <p:cNvSpPr txBox="1"/>
          <p:nvPr>
            <p:ph type="title"/>
          </p:nvPr>
        </p:nvSpPr>
        <p:spPr>
          <a:xfrm>
            <a:off x="496429" y="402335"/>
            <a:ext cx="4163568" cy="5733290"/>
          </a:xfrm>
          <a:prstGeom prst="rect">
            <a:avLst/>
          </a:prstGeom>
        </p:spPr>
        <p:txBody>
          <a:bodyPr/>
          <a:lstStyle/>
          <a:p>
            <a:pPr/>
            <a:r>
              <a:t>White Evangelicals most likely to say their religion should be a source of American law</a:t>
            </a:r>
          </a:p>
        </p:txBody>
      </p:sp>
      <p:pic>
        <p:nvPicPr>
          <p:cNvPr id="451" name="Google Shape;460;p76" descr="Google Shape;460;p76"/>
          <p:cNvPicPr>
            <a:picLocks noChangeAspect="1"/>
          </p:cNvPicPr>
          <p:nvPr/>
        </p:nvPicPr>
        <p:blipFill>
          <a:blip r:embed="rId3">
            <a:extLst/>
          </a:blip>
          <a:stretch>
            <a:fillRect/>
          </a:stretch>
        </p:blipFill>
        <p:spPr>
          <a:xfrm>
            <a:off x="5425440" y="1512160"/>
            <a:ext cx="5730242" cy="508675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le 1"/>
          <p:cNvSpPr txBox="1"/>
          <p:nvPr>
            <p:ph type="title"/>
          </p:nvPr>
        </p:nvSpPr>
        <p:spPr>
          <a:xfrm>
            <a:off x="5860360" y="1510747"/>
            <a:ext cx="5697061" cy="1630018"/>
          </a:xfrm>
          <a:prstGeom prst="rect">
            <a:avLst/>
          </a:prstGeom>
        </p:spPr>
        <p:txBody>
          <a:bodyPr/>
          <a:lstStyle/>
          <a:p>
            <a:pPr/>
            <a:r>
              <a:t>Our History</a:t>
            </a:r>
          </a:p>
        </p:txBody>
      </p:sp>
      <p:sp>
        <p:nvSpPr>
          <p:cNvPr id="182" name="Content Placeholder 2"/>
          <p:cNvSpPr txBox="1"/>
          <p:nvPr>
            <p:ph type="body" sz="half" idx="1"/>
          </p:nvPr>
        </p:nvSpPr>
        <p:spPr>
          <a:xfrm>
            <a:off x="5870092" y="2946798"/>
            <a:ext cx="5697060" cy="3219169"/>
          </a:xfrm>
          <a:prstGeom prst="rect">
            <a:avLst/>
          </a:prstGeom>
        </p:spPr>
        <p:txBody>
          <a:bodyPr/>
          <a:lstStyle/>
          <a:p>
            <a:pPr marL="355600" indent="-342900">
              <a:spcBef>
                <a:spcPts val="0"/>
              </a:spcBef>
              <a:buClr>
                <a:srgbClr val="000000"/>
              </a:buClr>
              <a:buSzPts val="2400"/>
              <a:buFont typeface="Arial"/>
              <a:buChar char="•"/>
              <a:defRPr sz="2400"/>
            </a:pPr>
            <a:r>
              <a:t>Founded in 2002</a:t>
            </a:r>
          </a:p>
          <a:p>
            <a:pPr marL="355600" indent="-342900">
              <a:buClr>
                <a:srgbClr val="000000"/>
              </a:buClr>
              <a:buSzPts val="2400"/>
              <a:buFont typeface="Arial"/>
              <a:buChar char="•"/>
              <a:defRPr b="1" sz="2400"/>
            </a:pPr>
            <a:r>
              <a:t>2</a:t>
            </a:r>
            <a:r>
              <a:rPr b="0"/>
              <a:t> offices in Washington, DC, and Dearborn, MI</a:t>
            </a:r>
            <a:endParaRPr b="0"/>
          </a:p>
          <a:p>
            <a:pPr marL="355600" indent="-342900">
              <a:buClr>
                <a:srgbClr val="000000"/>
              </a:buClr>
              <a:buSzPts val="2400"/>
              <a:buFont typeface="Arial"/>
              <a:buChar char="•"/>
              <a:defRPr b="1" sz="2400"/>
            </a:pPr>
            <a:r>
              <a:t>9</a:t>
            </a:r>
            <a:r>
              <a:rPr b="0"/>
              <a:t> staff members</a:t>
            </a:r>
            <a:endParaRPr b="0"/>
          </a:p>
          <a:p>
            <a:pPr marL="355600" indent="-342900">
              <a:buClr>
                <a:srgbClr val="000000"/>
              </a:buClr>
              <a:buSzPts val="2400"/>
              <a:buFont typeface="Arial"/>
              <a:buChar char="•"/>
              <a:defRPr b="1" sz="2400"/>
            </a:pPr>
            <a:r>
              <a:t>50+</a:t>
            </a:r>
            <a:r>
              <a:rPr b="0"/>
              <a:t> affiliated academic scholars with wide-ranging expertise</a:t>
            </a:r>
            <a:endParaRPr b="0"/>
          </a:p>
          <a:p>
            <a:pPr marL="355600" indent="-342900">
              <a:buClr>
                <a:srgbClr val="000000"/>
              </a:buClr>
              <a:buSzPts val="2400"/>
              <a:buFont typeface="Arial"/>
              <a:buChar char="•"/>
              <a:defRPr sz="2400"/>
            </a:pPr>
            <a:r>
              <a:t>Non-partisan nonprofit</a:t>
            </a:r>
          </a:p>
        </p:txBody>
      </p:sp>
      <p:pic>
        <p:nvPicPr>
          <p:cNvPr id="183" name="Picture 4" descr="Picture 4"/>
          <p:cNvPicPr>
            <a:picLocks noChangeAspect="1"/>
          </p:cNvPicPr>
          <p:nvPr/>
        </p:nvPicPr>
        <p:blipFill>
          <a:blip r:embed="rId3">
            <a:extLst/>
          </a:blip>
          <a:stretch>
            <a:fillRect/>
          </a:stretch>
        </p:blipFill>
        <p:spPr>
          <a:xfrm rot="449284">
            <a:off x="694793" y="1878321"/>
            <a:ext cx="4653846" cy="3101358"/>
          </a:xfrm>
          <a:prstGeom prst="rect">
            <a:avLst/>
          </a:prstGeom>
          <a:ln w="12700">
            <a:miter lim="400000"/>
          </a:ln>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Google Shape;610;g5ed7373bc3_0_119"/>
          <p:cNvSpPr txBox="1"/>
          <p:nvPr>
            <p:ph type="title"/>
          </p:nvPr>
        </p:nvSpPr>
        <p:spPr>
          <a:xfrm>
            <a:off x="5860360" y="1510747"/>
            <a:ext cx="5697061" cy="1630018"/>
          </a:xfrm>
          <a:prstGeom prst="rect">
            <a:avLst/>
          </a:prstGeom>
        </p:spPr>
        <p:txBody>
          <a:bodyPr lIns="45699" tIns="45699" rIns="45699" bIns="45699"/>
          <a:lstStyle>
            <a:lvl1pPr defTabSz="416052">
              <a:defRPr sz="3276"/>
            </a:lvl1pPr>
          </a:lstStyle>
          <a:p>
            <a:pPr/>
            <a:r>
              <a:t>U.S. Media Furthers Perception that Muslims Are Misogynistic</a:t>
            </a:r>
          </a:p>
        </p:txBody>
      </p:sp>
      <p:sp>
        <p:nvSpPr>
          <p:cNvPr id="456" name="Google Shape;609;g5ed7373bc3_0_119"/>
          <p:cNvSpPr txBox="1"/>
          <p:nvPr>
            <p:ph type="body" sz="half" idx="1"/>
          </p:nvPr>
        </p:nvSpPr>
        <p:spPr>
          <a:xfrm>
            <a:off x="5870092" y="3336814"/>
            <a:ext cx="5697060" cy="3023119"/>
          </a:xfrm>
          <a:prstGeom prst="rect">
            <a:avLst/>
          </a:prstGeom>
        </p:spPr>
        <p:txBody>
          <a:bodyPr lIns="45699" tIns="45699" rIns="45699" bIns="45699"/>
          <a:lstStyle/>
          <a:p>
            <a:pPr marL="342900" indent="-342900">
              <a:buSzPct val="100000"/>
              <a:buFont typeface="Arial"/>
              <a:buChar char="•"/>
            </a:pPr>
            <a:r>
              <a:t>Study by Rochelle Terman (Stanford)</a:t>
            </a:r>
          </a:p>
          <a:p>
            <a:pPr marL="342900" indent="-342900">
              <a:buSzPct val="100000"/>
              <a:buFont typeface="Arial"/>
              <a:buChar char="•"/>
            </a:pPr>
            <a:r>
              <a:t>Data collected from 35 years of </a:t>
            </a:r>
            <a:r>
              <a:rPr i="1"/>
              <a:t>New York Times</a:t>
            </a:r>
            <a:r>
              <a:t> and </a:t>
            </a:r>
            <a:r>
              <a:rPr i="1"/>
              <a:t>Washington Post</a:t>
            </a:r>
            <a:r>
              <a:t> reporting</a:t>
            </a:r>
          </a:p>
          <a:p>
            <a:pPr marL="342900" indent="-342900">
              <a:spcBef>
                <a:spcPts val="0"/>
              </a:spcBef>
              <a:buSzPct val="100000"/>
              <a:buFont typeface="Arial"/>
              <a:buChar char="•"/>
            </a:pPr>
            <a:r>
              <a:t>U.S. news coverage of women abroad is driven by confirmation bias.</a:t>
            </a:r>
          </a:p>
          <a:p>
            <a:pPr marL="342900" indent="-342900">
              <a:spcBef>
                <a:spcPts val="0"/>
              </a:spcBef>
              <a:buSzPct val="100000"/>
              <a:buFont typeface="Arial"/>
              <a:buChar char="•"/>
            </a:pPr>
            <a:r>
              <a:t>Stories about Muslim women emphasize gender inequality, even for countries with relatively good records of women’s rights. </a:t>
            </a:r>
          </a:p>
        </p:txBody>
      </p:sp>
      <p:pic>
        <p:nvPicPr>
          <p:cNvPr id="457" name="Picture 2" descr="Picture 2"/>
          <p:cNvPicPr>
            <a:picLocks noChangeAspect="1"/>
          </p:cNvPicPr>
          <p:nvPr/>
        </p:nvPicPr>
        <p:blipFill>
          <a:blip r:embed="rId3">
            <a:extLst/>
          </a:blip>
          <a:stretch>
            <a:fillRect/>
          </a:stretch>
        </p:blipFill>
        <p:spPr>
          <a:xfrm>
            <a:off x="624849" y="1258185"/>
            <a:ext cx="4606371" cy="5599815"/>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Text Placeholder 2"/>
          <p:cNvSpPr txBox="1"/>
          <p:nvPr>
            <p:ph type="body" sz="half" idx="1"/>
          </p:nvPr>
        </p:nvSpPr>
        <p:spPr>
          <a:xfrm>
            <a:off x="4282068" y="1712024"/>
            <a:ext cx="6814521" cy="2830291"/>
          </a:xfrm>
          <a:prstGeom prst="rect">
            <a:avLst/>
          </a:prstGeom>
        </p:spPr>
        <p:txBody>
          <a:bodyPr/>
          <a:lstStyle>
            <a:lvl1pPr defTabSz="452627">
              <a:lnSpc>
                <a:spcPct val="110000"/>
              </a:lnSpc>
              <a:spcBef>
                <a:spcPts val="600"/>
              </a:spcBef>
              <a:defRPr cap="none" sz="2772">
                <a:solidFill>
                  <a:srgbClr val="1F497D"/>
                </a:solidFill>
              </a:defRPr>
            </a:lvl1pPr>
          </a:lstStyle>
          <a:p>
            <a:pPr/>
            <a:r>
              <a:t>Even if the nations rank more or less equally on the women’s rights index, women in Muslim countries are shown suffering misogyny, while women in Western countries are portrayed in more complex ways.</a:t>
            </a:r>
          </a:p>
        </p:txBody>
      </p:sp>
      <p:sp>
        <p:nvSpPr>
          <p:cNvPr id="462" name="Text Placeholder 4"/>
          <p:cNvSpPr txBox="1"/>
          <p:nvPr/>
        </p:nvSpPr>
        <p:spPr>
          <a:xfrm>
            <a:off x="4327788" y="5257953"/>
            <a:ext cx="6723081" cy="5791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spcBef>
                <a:spcPts val="500"/>
              </a:spcBef>
              <a:defRPr b="1" cap="all" sz="2200">
                <a:latin typeface="Franklin Gothic Medium"/>
                <a:ea typeface="Franklin Gothic Medium"/>
                <a:cs typeface="Franklin Gothic Medium"/>
                <a:sym typeface="Franklin Gothic Medium"/>
              </a:defRPr>
            </a:lvl1pPr>
          </a:lstStyle>
          <a:p>
            <a:pPr/>
            <a:r>
              <a:t>Rochelle Terman</a:t>
            </a:r>
          </a:p>
        </p:txBody>
      </p:sp>
      <p:pic>
        <p:nvPicPr>
          <p:cNvPr id="463" name="Picture 6" descr="Picture 6"/>
          <p:cNvPicPr>
            <a:picLocks noChangeAspect="1"/>
          </p:cNvPicPr>
          <p:nvPr/>
        </p:nvPicPr>
        <p:blipFill>
          <a:blip r:embed="rId3">
            <a:extLst/>
          </a:blip>
          <a:srcRect l="0" t="0" r="0" b="5"/>
          <a:stretch>
            <a:fillRect/>
          </a:stretch>
        </p:blipFill>
        <p:spPr>
          <a:xfrm>
            <a:off x="1040526" y="3217566"/>
            <a:ext cx="2614567" cy="2619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Google Shape;623;g607ecd1361_0_0"/>
          <p:cNvSpPr txBox="1"/>
          <p:nvPr>
            <p:ph type="body" idx="1"/>
          </p:nvPr>
        </p:nvSpPr>
        <p:spPr>
          <a:xfrm>
            <a:off x="634576" y="1914784"/>
            <a:ext cx="10662826" cy="4441567"/>
          </a:xfrm>
          <a:prstGeom prst="rect">
            <a:avLst/>
          </a:prstGeom>
        </p:spPr>
        <p:txBody>
          <a:bodyPr lIns="45699" tIns="45699" rIns="45699" bIns="45699"/>
          <a:lstStyle/>
          <a:p>
            <a:pPr marL="228600" indent="-112711">
              <a:spcBef>
                <a:spcPts val="700"/>
              </a:spcBef>
              <a:buSzTx/>
              <a:buNone/>
              <a:defRPr sz="3000"/>
            </a:pPr>
            <a:r>
              <a:t>Your feedback is important. </a:t>
            </a:r>
          </a:p>
          <a:p>
            <a:pPr marL="228600" indent="-112711">
              <a:spcBef>
                <a:spcPts val="700"/>
              </a:spcBef>
              <a:buSzTx/>
              <a:buNone/>
              <a:defRPr sz="3000"/>
            </a:pPr>
            <a:r>
              <a:t>Please take this 3 question survey:</a:t>
            </a:r>
          </a:p>
          <a:p>
            <a:pPr marL="228600" indent="-112711">
              <a:buSzTx/>
              <a:buNone/>
              <a:defRPr sz="3000"/>
            </a:pPr>
          </a:p>
          <a:p>
            <a:pPr marL="0" indent="0">
              <a:lnSpc>
                <a:spcPct val="115000"/>
              </a:lnSpc>
              <a:spcBef>
                <a:spcPts val="0"/>
              </a:spcBef>
              <a:buSzTx/>
              <a:buNone/>
              <a:defRPr sz="1800"/>
            </a:pPr>
            <a:r>
              <a:t>**Link is case-sensitive**</a:t>
            </a:r>
          </a:p>
        </p:txBody>
      </p:sp>
      <p:sp>
        <p:nvSpPr>
          <p:cNvPr id="468" name="Title 2"/>
          <p:cNvSpPr txBox="1"/>
          <p:nvPr>
            <p:ph type="title"/>
          </p:nvPr>
        </p:nvSpPr>
        <p:spPr>
          <a:xfrm>
            <a:off x="634576" y="171696"/>
            <a:ext cx="9726509" cy="1383609"/>
          </a:xfrm>
          <a:prstGeom prst="rect">
            <a:avLst/>
          </a:prstGeom>
        </p:spPr>
        <p:txBody>
          <a:bodyPr/>
          <a:lstStyle/>
          <a:p>
            <a:pPr/>
            <a:r>
              <a:t>Feedback</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Picture 5" descr="Picture 5"/>
          <p:cNvPicPr>
            <a:picLocks noChangeAspect="1"/>
          </p:cNvPicPr>
          <p:nvPr/>
        </p:nvPicPr>
        <p:blipFill>
          <a:blip r:embed="rId3">
            <a:extLst/>
          </a:blip>
          <a:srcRect l="14833" t="0" r="30768" b="0"/>
          <a:stretch>
            <a:fillRect/>
          </a:stretch>
        </p:blipFill>
        <p:spPr>
          <a:xfrm>
            <a:off x="624849" y="1241069"/>
            <a:ext cx="4612171" cy="5616931"/>
          </a:xfrm>
          <a:prstGeom prst="rect">
            <a:avLst/>
          </a:prstGeom>
          <a:ln w="12700">
            <a:miter lim="400000"/>
          </a:ln>
        </p:spPr>
      </p:pic>
      <p:sp>
        <p:nvSpPr>
          <p:cNvPr id="188" name="Title 1"/>
          <p:cNvSpPr txBox="1"/>
          <p:nvPr>
            <p:ph type="title"/>
          </p:nvPr>
        </p:nvSpPr>
        <p:spPr>
          <a:xfrm>
            <a:off x="5812873" y="1241069"/>
            <a:ext cx="5697060" cy="1630018"/>
          </a:xfrm>
          <a:prstGeom prst="rect">
            <a:avLst/>
          </a:prstGeom>
        </p:spPr>
        <p:txBody>
          <a:bodyPr/>
          <a:lstStyle>
            <a:lvl1pPr>
              <a:defRPr sz="4000"/>
            </a:lvl1pPr>
          </a:lstStyle>
          <a:p>
            <a:pPr/>
            <a:r>
              <a:t>Why Learn the Facts?</a:t>
            </a:r>
          </a:p>
        </p:txBody>
      </p:sp>
      <p:sp>
        <p:nvSpPr>
          <p:cNvPr id="189" name="Content Placeholder 2"/>
          <p:cNvSpPr txBox="1"/>
          <p:nvPr>
            <p:ph type="body" sz="quarter" idx="1"/>
          </p:nvPr>
        </p:nvSpPr>
        <p:spPr>
          <a:xfrm>
            <a:off x="5870092" y="2757054"/>
            <a:ext cx="5697060" cy="2590199"/>
          </a:xfrm>
          <a:prstGeom prst="rect">
            <a:avLst/>
          </a:prstGeom>
        </p:spPr>
        <p:txBody>
          <a:bodyPr/>
          <a:lstStyle/>
          <a:p>
            <a:pPr marL="457200" indent="-457200">
              <a:buSzPct val="100000"/>
              <a:buFont typeface="Arial"/>
              <a:buChar char="•"/>
              <a:defRPr sz="2400"/>
            </a:pPr>
            <a:r>
              <a:t>Roughly half of Americans do not know a (real) Muslim</a:t>
            </a:r>
          </a:p>
          <a:p>
            <a:pPr marL="457200" indent="-457200">
              <a:buSzPct val="100000"/>
              <a:buFont typeface="Arial"/>
              <a:buChar char="•"/>
              <a:defRPr b="1" sz="2400"/>
            </a:pPr>
            <a:r>
              <a:t>90%</a:t>
            </a:r>
            <a:r>
              <a:rPr b="0"/>
              <a:t> of coverage is negative</a:t>
            </a:r>
            <a:endParaRPr b="0"/>
          </a:p>
          <a:p>
            <a:pPr marL="457200" indent="-457200">
              <a:buSzPct val="100000"/>
              <a:buFont typeface="Arial"/>
              <a:buChar char="•"/>
              <a:defRPr sz="2400"/>
            </a:pPr>
            <a:r>
              <a:t>The New York Times portrays Islam more negatively than cancer and cocaine.</a:t>
            </a:r>
          </a:p>
        </p:txBody>
      </p:sp>
      <p:sp>
        <p:nvSpPr>
          <p:cNvPr id="190" name="Content Placeholder 2"/>
          <p:cNvSpPr txBox="1"/>
          <p:nvPr/>
        </p:nvSpPr>
        <p:spPr>
          <a:xfrm>
            <a:off x="5915811" y="5821919"/>
            <a:ext cx="5981523"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400"/>
              </a:spcBef>
              <a:defRPr>
                <a:solidFill>
                  <a:srgbClr val="898989"/>
                </a:solidFill>
              </a:defRPr>
            </a:pPr>
            <a:r>
              <a:t>Sources: </a:t>
            </a:r>
            <a:r>
              <a:rPr i="1"/>
              <a:t>MediaTenor (2015) and 416Labs (Study of the past 25 years)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Google Shape;275;p88"/>
          <p:cNvSpPr txBox="1"/>
          <p:nvPr>
            <p:ph type="body" sz="quarter" idx="1"/>
          </p:nvPr>
        </p:nvSpPr>
        <p:spPr>
          <a:xfrm>
            <a:off x="2159104" y="5257953"/>
            <a:ext cx="8937485" cy="579121"/>
          </a:xfrm>
          <a:prstGeom prst="rect">
            <a:avLst/>
          </a:prstGeom>
        </p:spPr>
        <p:txBody>
          <a:bodyPr lIns="45699" tIns="45699" rIns="45699" bIns="45699" anchor="t"/>
          <a:lstStyle/>
          <a:p>
            <a:pPr defTabSz="384047">
              <a:spcBef>
                <a:spcPts val="300"/>
              </a:spcBef>
              <a:defRPr i="1" sz="1512"/>
            </a:pPr>
            <a:r>
              <a:t>Reliance on Direct and Mediated Contact and Public Policies Supporting Outgroup Harm (2016)</a:t>
            </a:r>
            <a:r>
              <a:rPr i="0"/>
              <a:t>, Muniba Saleem, Grace S. Yang, Srividya Ramasubramanian</a:t>
            </a:r>
          </a:p>
        </p:txBody>
      </p:sp>
      <p:sp>
        <p:nvSpPr>
          <p:cNvPr id="195" name="Text Placeholder 2"/>
          <p:cNvSpPr/>
          <p:nvPr>
            <p:ph type="body" idx="21"/>
          </p:nvPr>
        </p:nvSpPr>
        <p:spPr>
          <a:xfrm>
            <a:off x="2159104" y="1739732"/>
            <a:ext cx="8937485" cy="2830291"/>
          </a:xfrm>
          <a:prstGeom prst="rect">
            <a:avLst/>
          </a:prstGeom>
          <a:extLst>
            <a:ext uri="{C572A759-6A51-4108-AA02-DFA0A04FC94B}">
              <ma14:wrappingTextBoxFlag xmlns:ma14="http://schemas.microsoft.com/office/mac/drawingml/2011/main" val="1"/>
            </a:ext>
          </a:extLst>
        </p:spPr>
        <p:txBody>
          <a:bodyPr/>
          <a:lstStyle>
            <a:lvl1pPr defTabSz="416052">
              <a:lnSpc>
                <a:spcPct val="110000"/>
              </a:lnSpc>
              <a:spcBef>
                <a:spcPts val="0"/>
              </a:spcBef>
              <a:defRPr b="1" sz="2366">
                <a:latin typeface="Franklin Gothic Medium"/>
                <a:ea typeface="Franklin Gothic Medium"/>
                <a:cs typeface="Franklin Gothic Medium"/>
                <a:sym typeface="Franklin Gothic Medium"/>
              </a:defRPr>
            </a:lvl1pPr>
          </a:lstStyle>
          <a:p>
            <a:pPr/>
            <a:r>
              <a:t>Reliance on media for information about Muslims was associated with Americans’ support for public policies targeting Muslims three months later. These policies included military action against Muslim countries, separate and more thorough airport security lines for Muslim travelers, and revoking the right to vote for American Muslims.</a:t>
            </a:r>
          </a:p>
        </p:txBody>
      </p:sp>
      <p:sp>
        <p:nvSpPr>
          <p:cNvPr id="196" name="Google Shape;276;p88"/>
          <p:cNvSpPr txBox="1"/>
          <p:nvPr/>
        </p:nvSpPr>
        <p:spPr>
          <a:xfrm>
            <a:off x="6024545" y="3275112"/>
            <a:ext cx="142911" cy="28878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400"/>
            </a:lvl1pPr>
          </a:lstStyle>
          <a:p>
            <a:pPr/>
            <a: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itle 1"/>
          <p:cNvSpPr txBox="1"/>
          <p:nvPr>
            <p:ph type="title"/>
          </p:nvPr>
        </p:nvSpPr>
        <p:spPr>
          <a:xfrm>
            <a:off x="496429" y="402335"/>
            <a:ext cx="4163568" cy="5733290"/>
          </a:xfrm>
          <a:prstGeom prst="rect">
            <a:avLst/>
          </a:prstGeom>
        </p:spPr>
        <p:txBody>
          <a:bodyPr/>
          <a:lstStyle>
            <a:lvl1pPr>
              <a:defRPr sz="3600"/>
            </a:lvl1pPr>
          </a:lstStyle>
          <a:p>
            <a:pPr/>
            <a:r>
              <a:t>Yahya Basha</a:t>
            </a:r>
          </a:p>
        </p:txBody>
      </p:sp>
      <p:pic>
        <p:nvPicPr>
          <p:cNvPr id="201" name="Google Shape;283;p51" descr="Google Shape;283;p51"/>
          <p:cNvPicPr>
            <a:picLocks noChangeAspect="1"/>
          </p:cNvPicPr>
          <p:nvPr/>
        </p:nvPicPr>
        <p:blipFill>
          <a:blip r:embed="rId3">
            <a:extLst/>
          </a:blip>
          <a:stretch>
            <a:fillRect/>
          </a:stretch>
        </p:blipFill>
        <p:spPr>
          <a:xfrm>
            <a:off x="5176716" y="0"/>
            <a:ext cx="7015283" cy="10522901"/>
          </a:xfrm>
          <a:prstGeom prst="rect">
            <a:avLst/>
          </a:prstGeom>
          <a:ln w="12700">
            <a:miter lim="400000"/>
          </a:ln>
        </p:spPr>
      </p:pic>
      <p:pic>
        <p:nvPicPr>
          <p:cNvPr id="202" name="Picture 6" descr="Picture 6"/>
          <p:cNvPicPr>
            <a:picLocks noChangeAspect="1"/>
          </p:cNvPicPr>
          <p:nvPr/>
        </p:nvPicPr>
        <p:blipFill>
          <a:blip r:embed="rId4">
            <a:extLst/>
          </a:blip>
          <a:stretch>
            <a:fillRect/>
          </a:stretch>
        </p:blipFill>
        <p:spPr>
          <a:xfrm>
            <a:off x="11096589" y="171697"/>
            <a:ext cx="921668" cy="11430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